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7" r:id="rId2"/>
    <p:sldId id="297" r:id="rId3"/>
    <p:sldId id="272" r:id="rId4"/>
    <p:sldId id="277" r:id="rId5"/>
    <p:sldId id="282" r:id="rId6"/>
    <p:sldId id="288" r:id="rId7"/>
    <p:sldId id="302" r:id="rId8"/>
    <p:sldId id="283" r:id="rId9"/>
    <p:sldId id="284" r:id="rId10"/>
    <p:sldId id="285" r:id="rId11"/>
    <p:sldId id="286" r:id="rId12"/>
    <p:sldId id="258" r:id="rId13"/>
    <p:sldId id="279" r:id="rId14"/>
    <p:sldId id="289" r:id="rId15"/>
    <p:sldId id="300" r:id="rId16"/>
    <p:sldId id="30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15" initials="H1" lastIdx="1" clrIdx="0">
    <p:extLst>
      <p:ext uri="{19B8F6BF-5375-455C-9EA6-DF929625EA0E}">
        <p15:presenceInfo xmlns:p15="http://schemas.microsoft.com/office/powerpoint/2012/main" userId="HP 1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974" autoAdjust="0"/>
  </p:normalViewPr>
  <p:slideViewPr>
    <p:cSldViewPr snapToGrid="0">
      <p:cViewPr varScale="1">
        <p:scale>
          <a:sx n="65" d="100"/>
          <a:sy n="65" d="100"/>
        </p:scale>
        <p:origin x="90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74607A-06B1-4CEF-AB4A-73F41196B407}" type="datetimeFigureOut">
              <a:rPr lang="en-US" smtClean="0"/>
              <a:t>7/19/2019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2968DC-9F43-41C7-9A73-5C6641C44F8C}" type="slidenum">
              <a:rPr lang="en-US" smtClean="0"/>
              <a:t>‹#›</a:t>
            </a:fld>
            <a:endParaRPr lang="en-US" dirty="0"/>
          </a:p>
        </p:txBody>
      </p:sp>
    </p:spTree>
    <p:extLst>
      <p:ext uri="{BB962C8B-B14F-4D97-AF65-F5344CB8AC3E}">
        <p14:creationId xmlns:p14="http://schemas.microsoft.com/office/powerpoint/2010/main" val="219081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paper presents a proposal to the Board of Directors, Public Health Foundation, to determine the practicality of setting up a satellite clinic in a remote area with high number of incident reporting. </a:t>
            </a:r>
            <a:endParaRPr lang="en-US" dirty="0"/>
          </a:p>
        </p:txBody>
      </p:sp>
      <p:sp>
        <p:nvSpPr>
          <p:cNvPr id="4" name="Slide Number Placeholder 3"/>
          <p:cNvSpPr>
            <a:spLocks noGrp="1"/>
          </p:cNvSpPr>
          <p:nvPr>
            <p:ph type="sldNum" sz="quarter" idx="10"/>
          </p:nvPr>
        </p:nvSpPr>
        <p:spPr/>
        <p:txBody>
          <a:bodyPr/>
          <a:lstStyle/>
          <a:p>
            <a:fld id="{C42968DC-9F43-41C7-9A73-5C6641C44F8C}" type="slidenum">
              <a:rPr lang="en-US" smtClean="0"/>
              <a:t>2</a:t>
            </a:fld>
            <a:endParaRPr lang="en-US" dirty="0"/>
          </a:p>
        </p:txBody>
      </p:sp>
    </p:spTree>
    <p:extLst>
      <p:ext uri="{BB962C8B-B14F-4D97-AF65-F5344CB8AC3E}">
        <p14:creationId xmlns:p14="http://schemas.microsoft.com/office/powerpoint/2010/main" val="1212133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pPr fontAlgn="t"/>
            <a:r>
              <a:rPr lang="en-GB" dirty="0" smtClean="0"/>
              <a:t>As part</a:t>
            </a:r>
            <a:r>
              <a:rPr lang="en-GB" baseline="0" dirty="0" smtClean="0"/>
              <a:t> of the organization’s strategy to improve population health, establishing a satellite clinic would play a big role in improving the incident reporting processes in the remote areas. This project is also in line with the mission of the organization. This also improves the safety of the patients (</a:t>
            </a:r>
            <a:r>
              <a:rPr lang="en-US" sz="1200" kern="1200" dirty="0" smtClean="0">
                <a:solidFill>
                  <a:schemeClr val="tx1"/>
                </a:solidFill>
                <a:effectLst/>
                <a:latin typeface="+mn-lt"/>
                <a:ea typeface="+mn-ea"/>
                <a:cs typeface="+mn-cs"/>
              </a:rPr>
              <a:t>Macrae,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a:t>
            </a:r>
            <a:r>
              <a:rPr lang="en-GB" baseline="0" dirty="0" smtClean="0"/>
              <a:t> Failure to report these incidences denies the chance of the care providers to learn from these incidents (Mitchell et al., 2016)</a:t>
            </a:r>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3</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870668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b="0" dirty="0" smtClean="0"/>
              <a:t>This</a:t>
            </a:r>
            <a:r>
              <a:rPr lang="en-GB" b="0" baseline="0" dirty="0" smtClean="0"/>
              <a:t> project will take a consideration of the people that will be affected in the process of executing the project and even after the project is put in place. According  Cuppen (2016), it is important for public health decision makers to ever consider those affected by their actions and decisions. The decision makers must therefore identify the stakeholders and evaluate their importance and their influence in a project (</a:t>
            </a:r>
            <a:r>
              <a:rPr lang="en-US" sz="1200" kern="1200" dirty="0" smtClean="0">
                <a:solidFill>
                  <a:schemeClr val="tx1"/>
                </a:solidFill>
                <a:effectLst/>
                <a:latin typeface="+mn-lt"/>
                <a:ea typeface="+mn-ea"/>
                <a:cs typeface="+mn-cs"/>
              </a:rPr>
              <a:t>Andriof</a:t>
            </a:r>
            <a:r>
              <a:rPr lang="en-GB" b="0" baseline="0" dirty="0" smtClean="0"/>
              <a:t> et al., 2017)The project will therefore assess the internal and external stakeholders and the positive and negative effects of this project on them. </a:t>
            </a:r>
            <a:endParaRPr lang="en-GB" b="0"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4</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530462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dirty="0" smtClean="0"/>
              <a:t>To</a:t>
            </a:r>
            <a:r>
              <a:rPr lang="en-GB" baseline="0" dirty="0" smtClean="0"/>
              <a:t> complete this project, the Public Health Foundation will also consider the internal and external factors that will affect the completion of the project. The organization will need to adopt a structure that will enable flexibility and speed, and allow proper communication. A Matrix organizational structure can be applicable in this kind of project (</a:t>
            </a:r>
            <a:r>
              <a:rPr lang="en-US" sz="1200" b="0" i="0" kern="1200" dirty="0" smtClean="0">
                <a:solidFill>
                  <a:schemeClr val="tx1"/>
                </a:solidFill>
                <a:effectLst/>
                <a:latin typeface="+mn-lt"/>
                <a:ea typeface="+mn-ea"/>
                <a:cs typeface="+mn-cs"/>
              </a:rPr>
              <a:t>Burton</a:t>
            </a:r>
            <a:r>
              <a:rPr lang="en-US" sz="1200" b="0" i="0" kern="1200" baseline="0" dirty="0" smtClean="0">
                <a:solidFill>
                  <a:schemeClr val="tx1"/>
                </a:solidFill>
                <a:effectLst/>
                <a:latin typeface="+mn-lt"/>
                <a:ea typeface="+mn-ea"/>
                <a:cs typeface="+mn-cs"/>
              </a:rPr>
              <a:t> et al., 2015). </a:t>
            </a:r>
            <a:r>
              <a:rPr lang="en-GB" baseline="0" dirty="0" smtClean="0"/>
              <a:t>The organization will also need to evaluate the available medical equipment as well as the equipment that we need to purchase or outsource. </a:t>
            </a:r>
          </a:p>
          <a:p>
            <a:endParaRPr lang="en-GB" baseline="0" dirty="0" smtClean="0"/>
          </a:p>
          <a:p>
            <a:r>
              <a:rPr lang="en-GB" baseline="0" dirty="0" smtClean="0"/>
              <a:t>The action team members also need to learn the how to make the project process and the project itself work. This includes technology needed to make the satellite clinic work effectively. The organization will also need to evaluate the level of public participation needed in this project. Public involvement in the project is a crucial part of the project. It will enable the members of the public to give their feelings, preferences as well as showing the level of acceptance of the project (Degeling, carter and Rychetnik, 2015)</a:t>
            </a:r>
          </a:p>
          <a:p>
            <a:r>
              <a:rPr lang="en-GB" baseline="0" dirty="0" smtClean="0"/>
              <a:t>The government policies that may affect the implementation of the project need to be put in consideration. This will prevent the organization from getting in the wrong side of the law. </a:t>
            </a:r>
          </a:p>
          <a:p>
            <a:endParaRPr lang="en-GB" baseline="0" dirty="0" smtClean="0"/>
          </a:p>
          <a:p>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5</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3920148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SWOT analysis will be performed to identify the external and internal features of the organization that are going to influence setting up a satellite clinic. The SWOT analysis will help to improve the performances by maintaining the strengths and taking advantage of the opportunities. According to Phadermrod  et al., (2019), this analysis will also help to reduce risks by coming up with strategies to deal with  the threats and correct the weaknesses.  </a:t>
            </a:r>
            <a:endParaRPr lang="en-US" dirty="0"/>
          </a:p>
        </p:txBody>
      </p:sp>
      <p:sp>
        <p:nvSpPr>
          <p:cNvPr id="4" name="Slide Number Placeholder 3"/>
          <p:cNvSpPr>
            <a:spLocks noGrp="1"/>
          </p:cNvSpPr>
          <p:nvPr>
            <p:ph type="sldNum" sz="quarter" idx="10"/>
          </p:nvPr>
        </p:nvSpPr>
        <p:spPr/>
        <p:txBody>
          <a:bodyPr/>
          <a:lstStyle/>
          <a:p>
            <a:fld id="{C42968DC-9F43-41C7-9A73-5C6641C44F8C}" type="slidenum">
              <a:rPr lang="en-US" smtClean="0"/>
              <a:t>6</a:t>
            </a:fld>
            <a:endParaRPr lang="en-US" dirty="0"/>
          </a:p>
        </p:txBody>
      </p:sp>
    </p:spTree>
    <p:extLst>
      <p:ext uri="{BB962C8B-B14F-4D97-AF65-F5344CB8AC3E}">
        <p14:creationId xmlns:p14="http://schemas.microsoft.com/office/powerpoint/2010/main" val="7619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market research and analysis is a crucial part of this project. The market research need to come up with market niches</a:t>
            </a:r>
            <a:r>
              <a:rPr lang="en-US" baseline="0" dirty="0" smtClean="0"/>
              <a:t> that need to be filled. This will be an opportunity for this project. The research shall also evaluate the possible barriers in the market in relation to this project. We shall also evaluate the demographic structure of the target community. This will enable us to determine the appropriate facilities to invest in, for instance, facilities needed by children and the elderly. The research will also evaluate how the public feel about the project. After the research, a market analysis shall be prepared to help in important decisions making.</a:t>
            </a:r>
          </a:p>
          <a:p>
            <a:endParaRPr lang="en-US" dirty="0"/>
          </a:p>
        </p:txBody>
      </p:sp>
      <p:sp>
        <p:nvSpPr>
          <p:cNvPr id="4" name="Slide Number Placeholder 3"/>
          <p:cNvSpPr>
            <a:spLocks noGrp="1"/>
          </p:cNvSpPr>
          <p:nvPr>
            <p:ph type="sldNum" sz="quarter" idx="10"/>
          </p:nvPr>
        </p:nvSpPr>
        <p:spPr/>
        <p:txBody>
          <a:bodyPr/>
          <a:lstStyle/>
          <a:p>
            <a:fld id="{C42968DC-9F43-41C7-9A73-5C6641C44F8C}" type="slidenum">
              <a:rPr lang="en-US" smtClean="0"/>
              <a:t>7</a:t>
            </a:fld>
            <a:endParaRPr lang="en-US" dirty="0"/>
          </a:p>
        </p:txBody>
      </p:sp>
    </p:spTree>
    <p:extLst>
      <p:ext uri="{BB962C8B-B14F-4D97-AF65-F5344CB8AC3E}">
        <p14:creationId xmlns:p14="http://schemas.microsoft.com/office/powerpoint/2010/main" val="3323211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Being</a:t>
            </a:r>
            <a:r>
              <a:rPr lang="en-GB" baseline="0" dirty="0" smtClean="0"/>
              <a:t> a new project, the organization needs to hire new personnel to work in  the satellite clinic. Tactics to attract and hire such talents needs to be employed. These includes identification and hiring the right people.  Having a working culture that allows the workers to enjoy their work is also very important. According to </a:t>
            </a:r>
            <a:r>
              <a:rPr lang="en-US" sz="1200" kern="1200" dirty="0" smtClean="0">
                <a:solidFill>
                  <a:schemeClr val="tx1"/>
                </a:solidFill>
                <a:effectLst/>
                <a:latin typeface="+mn-lt"/>
                <a:ea typeface="+mn-ea"/>
                <a:cs typeface="+mn-cs"/>
              </a:rPr>
              <a:t>Thibault, Schweyer and Whillans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(2017),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welfare programmes such as stress management are also crucial in attracting quality personnel. The organization should also adopt an application process that is short and easy for the candidates (Gourova &amp; Gourova 2017)</a:t>
            </a:r>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8</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550510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dirty="0" smtClean="0"/>
              <a:t>A matrix organizational</a:t>
            </a:r>
            <a:r>
              <a:rPr lang="en-GB" baseline="0" dirty="0" smtClean="0"/>
              <a:t> structure does not use the hierarchical order of reporting relationships in an organization’s project but rather uses a grid structure. This structure ensures proper utilization of resources, faster process, smooth communication, and speedy decision making among others project (</a:t>
            </a:r>
            <a:r>
              <a:rPr lang="en-US" sz="1200" b="0" i="0" kern="1200" dirty="0" smtClean="0">
                <a:solidFill>
                  <a:schemeClr val="tx1"/>
                </a:solidFill>
                <a:effectLst/>
                <a:latin typeface="+mn-lt"/>
                <a:ea typeface="+mn-ea"/>
                <a:cs typeface="+mn-cs"/>
              </a:rPr>
              <a:t>Burton</a:t>
            </a:r>
            <a:r>
              <a:rPr lang="en-US" sz="1200" b="0" i="0" kern="1200" baseline="0" dirty="0" smtClean="0">
                <a:solidFill>
                  <a:schemeClr val="tx1"/>
                </a:solidFill>
                <a:effectLst/>
                <a:latin typeface="+mn-lt"/>
                <a:ea typeface="+mn-ea"/>
                <a:cs typeface="+mn-cs"/>
              </a:rPr>
              <a:t> et al., 2015). </a:t>
            </a:r>
            <a:r>
              <a:rPr lang="en-GB" baseline="0" dirty="0" smtClean="0"/>
              <a:t> After adopting the structure, individuals are assigned roles according to their capabilities and abilities. </a:t>
            </a:r>
          </a:p>
          <a:p>
            <a:r>
              <a:rPr lang="en-GB" baseline="0" dirty="0" smtClean="0"/>
              <a:t>The organization shall prepare questionnaires to be filled by the members of the public I the area where the clinic will be set up. The views and expectations of the public will be used in decision making. The opportunities such as technology should be adopted to enable the satellite clinic address the current issues as well as emerging ones. </a:t>
            </a:r>
          </a:p>
          <a:p>
            <a:r>
              <a:rPr lang="en-GB" baseline="0" dirty="0" smtClean="0"/>
              <a:t>According to the SWOT analysis, the organization will need to source funds to purchase required equipment and resources. There is need to come up with scientific innovations to deal with the current perverse forces in the market. Lastly, a campaign is needed to ensure that members of the society are aware of the satellite clinic and its functions. This can be done in many ways including social media and mainstream media. </a:t>
            </a:r>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9</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329532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dirty="0" smtClean="0"/>
              <a:t>To</a:t>
            </a:r>
            <a:r>
              <a:rPr lang="en-GB" baseline="0" dirty="0" smtClean="0"/>
              <a:t> have a successiful project, the organization needs to put in place strategies for adding value to the products and services. With the new technologies, there is need to  plan for equipment replacement program to replace the old facilities with technology. There is also a need to evaluate the actual specifications needed for the new facilities, equipment as well as processes. </a:t>
            </a:r>
          </a:p>
          <a:p>
            <a:r>
              <a:rPr lang="en-GB" baseline="0" dirty="0" smtClean="0"/>
              <a:t>The organization will need to assess the market for the job and availability of potential workers. Recruiting new critical skills and offering to workers whose skills become obsolete.  </a:t>
            </a:r>
            <a:endParaRPr lang="en-GB" baseline="0" dirty="0"/>
          </a:p>
          <a:p>
            <a:r>
              <a:rPr lang="en-GB" baseline="0" dirty="0" smtClean="0"/>
              <a:t>Organizational culture plays a good role in shaping the organization and its activities.  The culture guides how individuals behave since they share common values, assumptions and norms (</a:t>
            </a:r>
            <a:r>
              <a:rPr lang="en-US" sz="1200" b="0" i="0" kern="1200" dirty="0" smtClean="0">
                <a:solidFill>
                  <a:schemeClr val="tx1"/>
                </a:solidFill>
                <a:effectLst/>
                <a:latin typeface="+mn-lt"/>
                <a:ea typeface="+mn-ea"/>
                <a:cs typeface="+mn-cs"/>
              </a:rPr>
              <a:t>Ginter,Duncan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&amp; Swayne,2018). </a:t>
            </a:r>
            <a:r>
              <a:rPr lang="en-GB" baseline="0" dirty="0" smtClean="0"/>
              <a:t>The leaders must therefore effectively communicate the organization’s and project’s vision, mission and goals in writing and orally. </a:t>
            </a:r>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10</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907675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To overcome the impending</a:t>
            </a:r>
            <a:r>
              <a:rPr lang="en-US" sz="1200" kern="1200" baseline="0" dirty="0" smtClean="0">
                <a:solidFill>
                  <a:schemeClr val="tx1"/>
                </a:solidFill>
                <a:effectLst/>
                <a:latin typeface="+mn-lt"/>
                <a:ea typeface="+mn-ea"/>
                <a:cs typeface="+mn-cs"/>
              </a:rPr>
              <a:t> challenges in implementation of this project, the organization needs to come up with initiatives that will ensure smooth delivery of products as well as services. The organization can, for instance, adopt client centered strategies to improve client experience. This will be supported by the continuous research embraced by the organization.</a:t>
            </a:r>
          </a:p>
          <a:p>
            <a:r>
              <a:rPr lang="en-US" sz="1200" kern="1200" baseline="0" dirty="0" smtClean="0">
                <a:solidFill>
                  <a:schemeClr val="tx1"/>
                </a:solidFill>
                <a:effectLst/>
                <a:latin typeface="+mn-lt"/>
                <a:ea typeface="+mn-ea"/>
                <a:cs typeface="+mn-cs"/>
              </a:rPr>
              <a:t>The public health industry is being made more transparent by the information technologies. As a result measuring quality performances is important to enable ranking. This helps in shaping peoples’ perspective towards the organization.</a:t>
            </a:r>
          </a:p>
          <a:p>
            <a:r>
              <a:rPr lang="en-US" sz="1200" kern="1200" baseline="0" dirty="0" smtClean="0">
                <a:solidFill>
                  <a:schemeClr val="tx1"/>
                </a:solidFill>
                <a:effectLst/>
                <a:latin typeface="+mn-lt"/>
                <a:ea typeface="+mn-ea"/>
                <a:cs typeface="+mn-cs"/>
              </a:rPr>
              <a:t>The organization executives will need to discuss the need for funds and loans for current situation as well as the future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Bryson, 2018)</a:t>
            </a:r>
            <a:r>
              <a:rPr lang="en-US" sz="1200" b="0" i="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They also need to assess whether the current financial situation can support borrowing. </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The executives also need to discuss candidly their long-term sustainability. This including assessing the facilities and financial situation.  </a:t>
            </a:r>
          </a:p>
          <a:p>
            <a:r>
              <a:rPr lang="en-GB" dirty="0" smtClean="0"/>
              <a:t> </a:t>
            </a:r>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11</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794702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dirty="0" smtClean="0"/>
              <a:t>The organization will need to discuss and prepare a budget indicating</a:t>
            </a:r>
            <a:r>
              <a:rPr lang="en-GB" baseline="0" dirty="0" smtClean="0"/>
              <a:t> the amount of capital needed to complete this project. Once a budget has been prepared, the available capital will be evaluated to determine how much more is still needed. </a:t>
            </a:r>
          </a:p>
          <a:p>
            <a:r>
              <a:rPr lang="en-GB" baseline="0" dirty="0" smtClean="0"/>
              <a:t>As part of improving the clients experience, the organization will invest in the appropriate resources, equipment and technology to improve the services. This may include creating platforms for easy communication and purchasing ambulances for fast responsiveness to incident reports. </a:t>
            </a:r>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12</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459664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GB" dirty="0" smtClean="0"/>
              <a:t>To bench</a:t>
            </a:r>
            <a:r>
              <a:rPr lang="en-GB" baseline="0" dirty="0" smtClean="0"/>
              <a:t> mark this project, this organization will need to not only set specific goals but also using external standard by other organizations as a learning strategy. According to Iyer and Banerjee (2016),  benchmarking will provide external standards that will help this organization to set realistic goals. Though challenging, the goals will be acceptable to those in charge. Benchmarking will also help to point out the best organizations to learn from. The organization shall therefore receive data from benchmarking and analyse it. We shall also participate in both internal and external benchmarking.  </a:t>
            </a:r>
            <a:endParaRPr lang="en-GB" dirty="0"/>
          </a:p>
        </p:txBody>
      </p:sp>
      <p:sp>
        <p:nvSpPr>
          <p:cNvPr id="4" name="Slide Number Placeholder 3"/>
          <p:cNvSpPr>
            <a:spLocks noGrp="1"/>
          </p:cNvSpPr>
          <p:nvPr>
            <p:ph type="sldNum" idx="10"/>
          </p:nvPr>
        </p:nvSpPr>
        <p:spPr/>
        <p:txBody>
          <a:bodyPr/>
          <a:lstStyle/>
          <a:p>
            <a:pPr algn="r"/>
            <a:fld id="{E51F0B21-F78B-400C-8910-D18899D940CF}" type="slidenum">
              <a:rPr lang="en-US" sz="1400" b="0" strike="noStrike" spc="-1" smtClean="0">
                <a:solidFill>
                  <a:srgbClr val="000000"/>
                </a:solidFill>
                <a:uFill>
                  <a:solidFill>
                    <a:srgbClr val="FFFFFF"/>
                  </a:solidFill>
                </a:uFill>
                <a:latin typeface="Times New Roman"/>
              </a:rPr>
              <a:t>13</a:t>
            </a:fld>
            <a:endParaRPr lang="en-US" sz="1400" b="0" strike="noStrike" spc="-1" dirty="0">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45966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0" kern="1200" dirty="0" smtClean="0">
                <a:solidFill>
                  <a:schemeClr val="tx1"/>
                </a:solidFill>
                <a:effectLst/>
                <a:latin typeface="+mn-lt"/>
                <a:ea typeface="+mn-ea"/>
                <a:cs typeface="+mn-cs"/>
              </a:rPr>
              <a:t>The Alcohol laws of Australia are used to regulate the sale and consumption of alcoholic beverages within the nation's boundaries. In Australia (as is the case with many other countries and territories),  it is illegal for a person that is under the age of 18 to either buy, possess or drink alcohol (Australian Capital Territory 2010). As such, though all of Australian states have their own specific laws as relates to the consumption of alcohol, the legal drinking age of all its states is 18; this includes the states of Queensland, Tasmania, Northern Territory, New South Wales, South Australia, Western Australia, the Northern Territory and the Australian Capital Territory. Alcohol laws in Australia, therefore, place specific restrictions on the marketing of alcoholic products  to specific segments; as such, alcoholic products such as beer can only be marketed and sold to specific consumer segments, with a particular focus on those markets that are considered legal (Australian Capital Territory 2010).</a:t>
            </a:r>
            <a:endParaRPr lang="en-US" sz="1200" b="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42968DC-9F43-41C7-9A73-5C6641C44F8C}" type="slidenum">
              <a:rPr lang="en-US" smtClean="0"/>
              <a:t>14</a:t>
            </a:fld>
            <a:endParaRPr lang="en-US" dirty="0"/>
          </a:p>
        </p:txBody>
      </p:sp>
    </p:spTree>
    <p:extLst>
      <p:ext uri="{BB962C8B-B14F-4D97-AF65-F5344CB8AC3E}">
        <p14:creationId xmlns:p14="http://schemas.microsoft.com/office/powerpoint/2010/main" val="380798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2968DC-9F43-41C7-9A73-5C6641C44F8C}" type="slidenum">
              <a:rPr lang="en-US" smtClean="0"/>
              <a:t>15</a:t>
            </a:fld>
            <a:endParaRPr lang="en-US" dirty="0"/>
          </a:p>
        </p:txBody>
      </p:sp>
    </p:spTree>
    <p:extLst>
      <p:ext uri="{BB962C8B-B14F-4D97-AF65-F5344CB8AC3E}">
        <p14:creationId xmlns:p14="http://schemas.microsoft.com/office/powerpoint/2010/main" val="3190511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2968DC-9F43-41C7-9A73-5C6641C44F8C}" type="slidenum">
              <a:rPr lang="en-US" smtClean="0"/>
              <a:t>16</a:t>
            </a:fld>
            <a:endParaRPr lang="en-US" dirty="0"/>
          </a:p>
        </p:txBody>
      </p:sp>
    </p:spTree>
    <p:extLst>
      <p:ext uri="{BB962C8B-B14F-4D97-AF65-F5344CB8AC3E}">
        <p14:creationId xmlns:p14="http://schemas.microsoft.com/office/powerpoint/2010/main" val="2464889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F1CDC4-4791-4CE4-B390-3035C3635F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B592EDC7-23E0-4377-9C59-4375791E8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85175436-FB76-4835-8D5A-E239C0BBFA00}"/>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80886844-43EB-4FE4-A355-D66B46DB9B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563D6B3A-7478-4FC1-B369-64F2B512DE31}"/>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527836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B072C2-B9D7-4306-B4B4-BE3AC761E5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5C3650E-F8C5-4DF3-9E47-868E562AC60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36646CD-95A5-4196-9AB5-7FB46F6436CA}"/>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FF9D9121-C59B-42B6-A88C-3E28A0F45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A0D15DD0-1485-4EBF-A2F3-311A9D8E9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3819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0737D4-57E3-4EB4-8340-C0B82D8ECE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8B95AB17-2C4A-4F5C-AF69-43A9D96F8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86EB5787-C224-4FD2-9C66-32BF21B5C9F7}"/>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5E433273-D6FA-4B51-ACD3-440A344BB1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B838CB11-C9D3-42DC-8981-A05480DADBC5}"/>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57715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300317-7E01-449D-BB6C-0FCB8D8898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2AE3D88-4C10-4DCA-952B-2DDCDA89881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CDD39DEA-8BE0-4B04-AA07-DC86806A5B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49C8B3B-DFC6-4390-BC04-990EDA128556}"/>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6" name="Footer Placeholder 5">
            <a:extLst>
              <a:ext uri="{FF2B5EF4-FFF2-40B4-BE49-F238E27FC236}">
                <a16:creationId xmlns="" xmlns:a16="http://schemas.microsoft.com/office/drawing/2014/main" id="{B699B220-F499-49DC-8AF0-1021DD873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47B5280D-05D2-4B59-818A-B7518CE4F24E}"/>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46990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5CEA1C-D472-4FE4-83AD-D4AEF37C94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370DED77-D632-4CF0-B203-B32EDD678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3D4F8C9F-DEBF-4E67-AD53-A8650DED63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AD6DA1AE-6B6A-4805-AF5F-61D5EA8C1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7C250432-3B2D-4533-BBAA-7E0D3C0647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D9EFBCCA-A585-4B0D-BFFF-55556AB101EC}"/>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8" name="Footer Placeholder 7">
            <a:extLst>
              <a:ext uri="{FF2B5EF4-FFF2-40B4-BE49-F238E27FC236}">
                <a16:creationId xmlns="" xmlns:a16="http://schemas.microsoft.com/office/drawing/2014/main" id="{5F233C20-1F9A-4FDD-8D05-556FB7FD1A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20222D2F-7549-4EE5-A83A-1F158445A2CB}"/>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35450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56A81F-3D8D-4E62-AF1B-E0456768BF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623BB428-66D5-4F4C-8143-5A99524DC3DB}"/>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4" name="Footer Placeholder 3">
            <a:extLst>
              <a:ext uri="{FF2B5EF4-FFF2-40B4-BE49-F238E27FC236}">
                <a16:creationId xmlns="" xmlns:a16="http://schemas.microsoft.com/office/drawing/2014/main" id="{7777EE6B-3776-4826-A3FC-7CC48638C0E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285021E8-C825-4340-82A3-942842B84159}"/>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700663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FEA31C0-61D5-415A-B090-C74E1125EEC0}"/>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3" name="Footer Placeholder 2">
            <a:extLst>
              <a:ext uri="{FF2B5EF4-FFF2-40B4-BE49-F238E27FC236}">
                <a16:creationId xmlns="" xmlns:a16="http://schemas.microsoft.com/office/drawing/2014/main" id="{E8A83D76-3BA3-4E2D-8D58-EB8F5DC3A0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31955806-BB49-459B-A4AF-DC234DFBEE3C}"/>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603566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25A25C-84C3-46C9-A0E5-13C3FFBE6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FC04D42C-6CAF-41A5-9F17-1013E94DFE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F8646E47-2719-49FE-B112-000CC8081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E8FE82B2-423C-4BCC-B46E-64E6CC2BC4A1}"/>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6" name="Footer Placeholder 5">
            <a:extLst>
              <a:ext uri="{FF2B5EF4-FFF2-40B4-BE49-F238E27FC236}">
                <a16:creationId xmlns="" xmlns:a16="http://schemas.microsoft.com/office/drawing/2014/main" id="{6BA66813-4817-4819-A4F6-A4BC1CD879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F944E970-D8C7-463C-9B70-1BD95744A0B7}"/>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23977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0A569B-4AC9-4866-9940-855A6BF34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D5521B0A-DC19-4C85-B330-29202DC321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C7CF8900-9728-47E8-A06E-8D7FD7D62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5DFC1B6B-823A-420A-AB60-AE6087516B31}"/>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6" name="Footer Placeholder 5">
            <a:extLst>
              <a:ext uri="{FF2B5EF4-FFF2-40B4-BE49-F238E27FC236}">
                <a16:creationId xmlns="" xmlns:a16="http://schemas.microsoft.com/office/drawing/2014/main" id="{CCAC4BF8-E93C-4389-AE96-B963231706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69AD1D41-2AF6-4A2A-8F57-67D7DBC5DAF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236300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59E3F7-1689-42AC-AD94-CB021C0605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4F7A352-E375-4CB3-A7A2-F91F083D9E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051B96A-A44D-43D7-9BAF-BDE529FEC4FA}"/>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56A1AF9B-B6F0-4B52-B02F-D695510B46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5712B18C-9A84-4047-92D9-1A05D920A2B6}"/>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77960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9D0966A3-63A1-4CC7-AD04-E12457A528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6BCB04A1-C2B0-436B-B16B-3C594A5EDD7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3F92577-E026-4F38-8B22-820D893C439B}"/>
              </a:ext>
            </a:extLst>
          </p:cNvPr>
          <p:cNvSpPr>
            <a:spLocks noGrp="1"/>
          </p:cNvSpPr>
          <p:nvPr>
            <p:ph type="dt" sz="half" idx="10"/>
          </p:nvPr>
        </p:nvSpPr>
        <p:spPr/>
        <p:txBody>
          <a:body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0F26298A-BB10-4DEC-8707-89E7B05D7B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C8ECB0C4-2226-47D5-A8A8-6C5B0D301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519839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00000">
                <a:alpha val="58000"/>
                <a:lumMod val="79000"/>
                <a:lumOff val="21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78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CA5643F9-D215-4D81-AE6C-555ACD5506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6126CC65-8992-4F0D-974F-608CCBCEA4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D40BD22-516B-4336-8756-5BF9F9E9B8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B1BB8-3B10-48DA-9B66-FA71B27B50ED}" type="datetimeFigureOut">
              <a:rPr lang="en-US" smtClean="0"/>
              <a:t>7/19/2019</a:t>
            </a:fld>
            <a:endParaRPr lang="en-US" dirty="0"/>
          </a:p>
        </p:txBody>
      </p:sp>
      <p:sp>
        <p:nvSpPr>
          <p:cNvPr id="5" name="Footer Placeholder 4">
            <a:extLst>
              <a:ext uri="{FF2B5EF4-FFF2-40B4-BE49-F238E27FC236}">
                <a16:creationId xmlns="" xmlns:a16="http://schemas.microsoft.com/office/drawing/2014/main" id="{3A4AABA5-B8D6-4066-BB28-BCEC13379F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59C19021-50D3-4AE9-9622-813C6E2915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2DF60-7E43-4504-96F7-4ED48D779E2B}" type="slidenum">
              <a:rPr lang="en-US" smtClean="0"/>
              <a:t>‹#›</a:t>
            </a:fld>
            <a:endParaRPr lang="en-US" dirty="0"/>
          </a:p>
        </p:txBody>
      </p:sp>
    </p:spTree>
    <p:extLst>
      <p:ext uri="{BB962C8B-B14F-4D97-AF65-F5344CB8AC3E}">
        <p14:creationId xmlns:p14="http://schemas.microsoft.com/office/powerpoint/2010/main" val="2638052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504" y="958173"/>
            <a:ext cx="9575175" cy="1222319"/>
          </a:xfrm>
          <a:effectLst>
            <a:outerShdw blurRad="50800" dist="38100" dir="8100000" algn="tr" rotWithShape="0">
              <a:prstClr val="black">
                <a:alpha val="40000"/>
              </a:prstClr>
            </a:outerShdw>
          </a:effectLst>
        </p:spPr>
        <p:txBody>
          <a:bodyPr>
            <a:normAutofit fontScale="90000"/>
          </a:bodyPr>
          <a:lstStyle/>
          <a:p>
            <a:pPr algn="ctr"/>
            <a:r>
              <a:rPr lang="en-US" dirty="0" smtClean="0">
                <a:solidFill>
                  <a:srgbClr val="FF0000"/>
                </a:solidFill>
              </a:rPr>
              <a:t>Public Health Foundation: Proposal for a Satellite Clinic</a:t>
            </a:r>
            <a:endParaRPr lang="en-US" dirty="0">
              <a:solidFill>
                <a:srgbClr val="FF0000"/>
              </a:solidFill>
            </a:endParaRPr>
          </a:p>
        </p:txBody>
      </p:sp>
      <p:sp>
        <p:nvSpPr>
          <p:cNvPr id="3" name="Content Placeholder 2"/>
          <p:cNvSpPr>
            <a:spLocks noGrp="1"/>
          </p:cNvSpPr>
          <p:nvPr>
            <p:ph idx="1"/>
          </p:nvPr>
        </p:nvSpPr>
        <p:spPr>
          <a:effectLst>
            <a:outerShdw blurRad="50800" dist="38100" dir="16200000" rotWithShape="0">
              <a:prstClr val="black">
                <a:alpha val="40000"/>
              </a:prstClr>
            </a:outerShdw>
          </a:effectLst>
        </p:spPr>
        <p:txBody>
          <a:bodyPr/>
          <a:lstStyle/>
          <a:p>
            <a:pPr marL="0" indent="0" algn="ctr">
              <a:buNone/>
            </a:pPr>
            <a:endParaRPr lang="en-US" dirty="0" smtClean="0"/>
          </a:p>
          <a:p>
            <a:pPr marL="0" indent="0" algn="ctr">
              <a:buNone/>
            </a:pPr>
            <a:endParaRPr lang="en-US" dirty="0"/>
          </a:p>
          <a:p>
            <a:pPr marL="0" indent="0" algn="ctr">
              <a:buNone/>
            </a:pPr>
            <a:r>
              <a:rPr lang="en-US" dirty="0" smtClean="0"/>
              <a:t>Name</a:t>
            </a:r>
          </a:p>
          <a:p>
            <a:pPr marL="0" indent="0" algn="ctr">
              <a:buNone/>
            </a:pPr>
            <a:r>
              <a:rPr lang="en-US" dirty="0" smtClean="0"/>
              <a:t>Institution</a:t>
            </a:r>
          </a:p>
          <a:p>
            <a:pPr marL="0" indent="0" algn="ctr">
              <a:buNone/>
            </a:pPr>
            <a:endParaRPr lang="en-US" dirty="0" smtClean="0"/>
          </a:p>
          <a:p>
            <a:pPr marL="0" indent="0" algn="ctr">
              <a:buNone/>
            </a:pPr>
            <a:endParaRPr lang="en-US" dirty="0" smtClean="0"/>
          </a:p>
          <a:p>
            <a:endParaRPr lang="en-US" dirty="0" smtClean="0"/>
          </a:p>
          <a:p>
            <a:endParaRPr lang="en-US" dirty="0"/>
          </a:p>
        </p:txBody>
      </p:sp>
      <p:sp>
        <p:nvSpPr>
          <p:cNvPr id="8" name="Explosion 2 7"/>
          <p:cNvSpPr/>
          <p:nvPr/>
        </p:nvSpPr>
        <p:spPr>
          <a:xfrm>
            <a:off x="11059680" y="43773"/>
            <a:ext cx="914400"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Explosion 2 8"/>
          <p:cNvSpPr/>
          <p:nvPr/>
        </p:nvSpPr>
        <p:spPr>
          <a:xfrm>
            <a:off x="388409" y="180975"/>
            <a:ext cx="914400"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828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7434" y="475529"/>
            <a:ext cx="9764151" cy="836369"/>
          </a:xfrm>
        </p:spPr>
        <p:txBody>
          <a:bodyPr/>
          <a:lstStyle/>
          <a:p>
            <a:pPr algn="ctr"/>
            <a:r>
              <a:rPr lang="en-US" b="1" spc="67" dirty="0" smtClean="0">
                <a:ln w="11430"/>
                <a:solidFill>
                  <a:srgbClr val="FF0000"/>
                </a:solidFill>
                <a:effectLst>
                  <a:outerShdw blurRad="76200" dist="50800" dir="5400000" algn="tl" rotWithShape="0">
                    <a:srgbClr val="000000">
                      <a:alpha val="65000"/>
                    </a:srgbClr>
                  </a:outerShdw>
                </a:effectLst>
              </a:rPr>
              <a:t>Presentation Overview</a:t>
            </a:r>
            <a:endParaRPr lang="en-US" dirty="0"/>
          </a:p>
        </p:txBody>
      </p:sp>
      <p:sp>
        <p:nvSpPr>
          <p:cNvPr id="3" name="Content Placeholder 2"/>
          <p:cNvSpPr>
            <a:spLocks noGrp="1"/>
          </p:cNvSpPr>
          <p:nvPr>
            <p:ph idx="1"/>
          </p:nvPr>
        </p:nvSpPr>
        <p:spPr>
          <a:xfrm>
            <a:off x="838199" y="1867828"/>
            <a:ext cx="5337517" cy="4351338"/>
          </a:xfrm>
          <a:effectLst>
            <a:outerShdw blurRad="50800" dist="38100" dir="8100000" algn="tr" rotWithShape="0">
              <a:prstClr val="black">
                <a:alpha val="40000"/>
              </a:prstClr>
            </a:outerShdw>
          </a:effectLst>
        </p:spPr>
        <p:txBody>
          <a:bodyPr/>
          <a:lstStyle/>
          <a:p>
            <a:r>
              <a:rPr lang="en-US" dirty="0"/>
              <a:t>I</a:t>
            </a:r>
            <a:r>
              <a:rPr lang="en-US" dirty="0" smtClean="0"/>
              <a:t>ntroduction</a:t>
            </a:r>
          </a:p>
          <a:p>
            <a:r>
              <a:rPr lang="en-US" dirty="0" smtClean="0"/>
              <a:t>Assessment</a:t>
            </a:r>
          </a:p>
          <a:p>
            <a:r>
              <a:rPr lang="en-US" dirty="0" smtClean="0"/>
              <a:t>Recommendations and implementation</a:t>
            </a:r>
          </a:p>
          <a:p>
            <a:r>
              <a:rPr lang="en-US" dirty="0" smtClean="0"/>
              <a:t>Conclusion</a:t>
            </a:r>
          </a:p>
        </p:txBody>
      </p:sp>
      <p:sp>
        <p:nvSpPr>
          <p:cNvPr id="9" name="Explosion 2 8"/>
          <p:cNvSpPr/>
          <p:nvPr/>
        </p:nvSpPr>
        <p:spPr>
          <a:xfrm>
            <a:off x="208963" y="163061"/>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3"/>
          <a:stretch>
            <a:fillRect/>
          </a:stretch>
        </p:blipFill>
        <p:spPr>
          <a:xfrm>
            <a:off x="10817004" y="0"/>
            <a:ext cx="1304657" cy="95105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0171" y="1624010"/>
            <a:ext cx="5345430" cy="37404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1293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4" name="Rectangle 3"/>
          <p:cNvSpPr/>
          <p:nvPr/>
        </p:nvSpPr>
        <p:spPr>
          <a:xfrm>
            <a:off x="382561" y="1341622"/>
            <a:ext cx="6427314" cy="5209118"/>
          </a:xfrm>
          <a:prstGeom prst="rect">
            <a:avLst/>
          </a:prstGeom>
        </p:spPr>
        <p:txBody>
          <a:bodyPr wrap="square">
            <a:spAutoFit/>
          </a:bodyPr>
          <a:lstStyle/>
          <a:p>
            <a:pPr marL="342900" indent="-342900">
              <a:lnSpc>
                <a:spcPct val="150000"/>
              </a:lnSpc>
              <a:spcBef>
                <a:spcPts val="50"/>
              </a:spcBef>
              <a:buFont typeface="Wingdings" panose="05000000000000000000" pitchFamily="2" charset="2"/>
              <a:buChar char="v"/>
            </a:pPr>
            <a:r>
              <a:rPr lang="en-US" sz="2400" b="1" dirty="0" smtClean="0"/>
              <a:t>This report guides the Public Health Foundation on the determining the practical application of a satellite clinic.</a:t>
            </a:r>
          </a:p>
          <a:p>
            <a:pPr marL="342900" indent="-342900">
              <a:lnSpc>
                <a:spcPct val="150000"/>
              </a:lnSpc>
              <a:spcBef>
                <a:spcPts val="50"/>
              </a:spcBef>
              <a:buFont typeface="Wingdings" panose="05000000000000000000" pitchFamily="2" charset="2"/>
              <a:buChar char="v"/>
            </a:pPr>
            <a:r>
              <a:rPr lang="en-US" sz="2400" b="1" dirty="0" smtClean="0"/>
              <a:t>The Public Health Foundation aims at improving public heath to ensure healthier communities. </a:t>
            </a:r>
          </a:p>
          <a:p>
            <a:pPr marL="342900" indent="-342900">
              <a:lnSpc>
                <a:spcPct val="150000"/>
              </a:lnSpc>
              <a:spcBef>
                <a:spcPts val="50"/>
              </a:spcBef>
              <a:buFont typeface="Wingdings" panose="05000000000000000000" pitchFamily="2" charset="2"/>
              <a:buChar char="v"/>
            </a:pPr>
            <a:r>
              <a:rPr lang="en-US" sz="2400" b="1" dirty="0" smtClean="0"/>
              <a:t>Satellite clinic improves incident reporting in the remote areas. </a:t>
            </a:r>
          </a:p>
          <a:p>
            <a:pPr marL="342900" indent="-342900">
              <a:lnSpc>
                <a:spcPct val="150000"/>
              </a:lnSpc>
              <a:spcBef>
                <a:spcPts val="50"/>
              </a:spcBef>
              <a:buFont typeface="Wingdings" panose="05000000000000000000" pitchFamily="2" charset="2"/>
              <a:buChar char="v"/>
            </a:pPr>
            <a:endParaRPr lang="en-US" sz="2800" dirty="0">
              <a:latin typeface="Times New Roman" pitchFamily="18" charset="0"/>
              <a:cs typeface="Times New Roman" pitchFamily="18" charset="0"/>
            </a:endParaRPr>
          </a:p>
        </p:txBody>
      </p:sp>
      <p:sp>
        <p:nvSpPr>
          <p:cNvPr id="6" name="TextBox 5">
            <a:extLst>
              <a:ext uri="{FF2B5EF4-FFF2-40B4-BE49-F238E27FC236}">
                <a16:creationId xmlns="" xmlns:a16="http://schemas.microsoft.com/office/drawing/2014/main" id="{6AB629C5-28C0-4546-ABE9-EBA449FEF6DF}"/>
              </a:ext>
            </a:extLst>
          </p:cNvPr>
          <p:cNvSpPr txBox="1"/>
          <p:nvPr/>
        </p:nvSpPr>
        <p:spPr>
          <a:xfrm>
            <a:off x="1524000" y="312997"/>
            <a:ext cx="9342120" cy="671851"/>
          </a:xfrm>
          <a:prstGeom prst="rect">
            <a:avLst/>
          </a:prstGeom>
          <a:noFill/>
        </p:spPr>
        <p:txBody>
          <a:bodyPr wrap="square" rtlCol="0">
            <a:spAutoFit/>
          </a:bodyPr>
          <a:lstStyle/>
          <a:p>
            <a:pPr>
              <a:lnSpc>
                <a:spcPct val="150000"/>
              </a:lnSpc>
            </a:pPr>
            <a:r>
              <a:rPr lang="en-US" sz="2800" b="1" dirty="0" smtClean="0">
                <a:solidFill>
                  <a:srgbClr val="FF0000"/>
                </a:solidFill>
                <a:effectLst>
                  <a:outerShdw blurRad="38100" dist="38100" dir="2700000" algn="tl">
                    <a:srgbClr val="000000">
                      <a:alpha val="43137"/>
                    </a:srgbClr>
                  </a:outerShdw>
                  <a:reflection blurRad="6350" stA="55000" endA="300" endPos="45500" dir="5400000" sy="-100000" algn="bl" rotWithShape="0"/>
                </a:effectLst>
              </a:rPr>
              <a:t>Introduction </a:t>
            </a:r>
            <a:endParaRPr lang="en-US" sz="2800" b="1" dirty="0">
              <a:solidFill>
                <a:srgbClr val="FF0000"/>
              </a:solidFill>
              <a:effectLst>
                <a:outerShdw blurRad="38100" dist="38100" dir="2700000" algn="tl">
                  <a:srgbClr val="000000">
                    <a:alpha val="43137"/>
                  </a:srgbClr>
                </a:outerShdw>
                <a:reflection blurRad="6350" stA="55000" endA="300" endPos="45500" dir="5400000" sy="-100000" algn="bl" rotWithShape="0"/>
              </a:effectLst>
            </a:endParaRPr>
          </a:p>
        </p:txBody>
      </p:sp>
      <p:sp>
        <p:nvSpPr>
          <p:cNvPr id="9" name="Explosion 2 8"/>
          <p:cNvSpPr/>
          <p:nvPr/>
        </p:nvSpPr>
        <p:spPr>
          <a:xfrm>
            <a:off x="389087" y="312997"/>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9875" y="2092238"/>
            <a:ext cx="4671060" cy="2624542"/>
          </a:xfrm>
          <a:prstGeom prst="rect">
            <a:avLst/>
          </a:prstGeom>
          <a:ln>
            <a:noFill/>
          </a:ln>
          <a:effectLst>
            <a:softEdge rad="112500"/>
          </a:effectLst>
        </p:spPr>
      </p:pic>
    </p:spTree>
    <p:extLst>
      <p:ext uri="{BB962C8B-B14F-4D97-AF65-F5344CB8AC3E}">
        <p14:creationId xmlns:p14="http://schemas.microsoft.com/office/powerpoint/2010/main" val="1484712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7" name="CustomShape 5"/>
          <p:cNvSpPr/>
          <p:nvPr/>
        </p:nvSpPr>
        <p:spPr>
          <a:xfrm>
            <a:off x="1412200" y="425460"/>
            <a:ext cx="9154240" cy="609420"/>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dirty="0" smtClean="0">
                <a:solidFill>
                  <a:srgbClr val="FF0000"/>
                </a:solidFill>
                <a:effectLst>
                  <a:outerShdw blurRad="38100" dist="38100" dir="2700000" algn="tl">
                    <a:srgbClr val="000000">
                      <a:alpha val="43137"/>
                    </a:srgbClr>
                  </a:outerShdw>
                  <a:reflection blurRad="6350" stA="55000" endA="300" endPos="45500" dir="5400000" sy="-100000" algn="bl" rotWithShape="0"/>
                </a:effectLst>
              </a:rPr>
              <a:t>Internal and external stakeholders</a:t>
            </a:r>
            <a:endParaRPr lang="en-US" sz="3200" b="1" dirty="0">
              <a:solidFill>
                <a:srgbClr val="FF0000"/>
              </a:solidFill>
              <a:effectLst>
                <a:outerShdw blurRad="38100" dist="38100" dir="2700000" algn="tl">
                  <a:srgbClr val="000000">
                    <a:alpha val="43137"/>
                  </a:srgbClr>
                </a:outerShdw>
                <a:reflection blurRad="6350" stA="55000" endA="300" endPos="45500" dir="5400000" sy="-100000" algn="bl" rotWithShape="0"/>
              </a:effectLst>
            </a:endParaRPr>
          </a:p>
          <a:p>
            <a:pPr algn="ctr"/>
            <a:endParaRPr lang="en-GB" sz="3200" b="1" spc="67" dirty="0">
              <a:ln w="11430"/>
              <a:effectLst>
                <a:outerShdw blurRad="76200" dist="50800" dir="5400000" algn="tl" rotWithShape="0">
                  <a:srgbClr val="000000">
                    <a:alpha val="65000"/>
                  </a:srgbClr>
                </a:outerShdw>
              </a:effectLst>
            </a:endParaRPr>
          </a:p>
          <a:p>
            <a:endParaRPr lang="en-GB" sz="2800" b="1" spc="67" dirty="0">
              <a:ln w="11430"/>
              <a:effectLst>
                <a:outerShdw blurRad="76200" dist="50800" dir="5400000" algn="tl" rotWithShape="0">
                  <a:srgbClr val="000000">
                    <a:alpha val="65000"/>
                  </a:srgbClr>
                </a:outerShdw>
              </a:effectLst>
            </a:endParaRPr>
          </a:p>
          <a:p>
            <a:pPr>
              <a:lnSpc>
                <a:spcPct val="150000"/>
              </a:lnSpc>
            </a:pPr>
            <a:r>
              <a:rPr lang="en-GB" sz="2800" b="1" spc="67" dirty="0" smtClean="0">
                <a:ln w="11430"/>
                <a:effectLst>
                  <a:outerShdw blurRad="76200" dist="50800" dir="5400000" algn="tl" rotWithShape="0">
                    <a:srgbClr val="000000">
                      <a:alpha val="65000"/>
                    </a:srgbClr>
                  </a:outerShdw>
                </a:effectLst>
              </a:rPr>
              <a:t> </a:t>
            </a:r>
            <a:endParaRPr lang="en-GB" sz="2800" b="1" spc="67" dirty="0">
              <a:ln w="11430"/>
              <a:effectLst>
                <a:outerShdw blurRad="76200" dist="50800" dir="5400000" algn="tl" rotWithShape="0">
                  <a:srgbClr val="000000">
                    <a:alpha val="65000"/>
                  </a:srgbClr>
                </a:outerShdw>
              </a:effectLst>
            </a:endParaRPr>
          </a:p>
        </p:txBody>
      </p:sp>
      <p:sp>
        <p:nvSpPr>
          <p:cNvPr id="8" name="TextBox 7">
            <a:extLst>
              <a:ext uri="{FF2B5EF4-FFF2-40B4-BE49-F238E27FC236}">
                <a16:creationId xmlns="" xmlns:a16="http://schemas.microsoft.com/office/drawing/2014/main" id="{F9EE2FE2-9131-4202-8A82-411459A05E91}"/>
              </a:ext>
            </a:extLst>
          </p:cNvPr>
          <p:cNvSpPr txBox="1"/>
          <p:nvPr/>
        </p:nvSpPr>
        <p:spPr>
          <a:xfrm>
            <a:off x="168442" y="1644300"/>
            <a:ext cx="6430478" cy="6186309"/>
          </a:xfrm>
          <a:prstGeom prst="rect">
            <a:avLst/>
          </a:prstGeom>
          <a:noFill/>
        </p:spPr>
        <p:txBody>
          <a:bodyPr wrap="square" rtlCol="0">
            <a:spAutoFit/>
          </a:bodyPr>
          <a:lstStyle/>
          <a:p>
            <a:pPr marL="342900" indent="-342900">
              <a:lnSpc>
                <a:spcPct val="150000"/>
              </a:lnSpc>
              <a:buFont typeface="Wingdings" panose="05000000000000000000" pitchFamily="2" charset="2"/>
              <a:buChar char="v"/>
            </a:pPr>
            <a:r>
              <a:rPr lang="en-US" sz="2400" dirty="0" smtClean="0"/>
              <a:t>Internal stakeholders will include members of the Board of Directors, the staff members, donors, volunteers, trustees, research scientists and trustees. </a:t>
            </a:r>
          </a:p>
          <a:p>
            <a:pPr marL="342900" indent="-342900">
              <a:lnSpc>
                <a:spcPct val="150000"/>
              </a:lnSpc>
              <a:buFont typeface="Wingdings" panose="05000000000000000000" pitchFamily="2" charset="2"/>
              <a:buChar char="v"/>
            </a:pPr>
            <a:r>
              <a:rPr lang="en-US" sz="2400" dirty="0" smtClean="0"/>
              <a:t>Members of the public, clients, patients, leaders of public, private and non-profit organizations served by Public Health Foundation.</a:t>
            </a:r>
            <a:endParaRPr lang="en-US" sz="2400" b="1" dirty="0" smtClean="0">
              <a:solidFill>
                <a:schemeClr val="bg2">
                  <a:lumMod val="50000"/>
                </a:schemeClr>
              </a:solidFill>
            </a:endParaRPr>
          </a:p>
          <a:p>
            <a:pPr marL="342900" indent="-342900">
              <a:lnSpc>
                <a:spcPct val="150000"/>
              </a:lnSpc>
              <a:buFont typeface="Wingdings" panose="05000000000000000000" pitchFamily="2" charset="2"/>
              <a:buChar char="v"/>
            </a:pPr>
            <a:endParaRPr lang="en-US" sz="2400" b="1" dirty="0" smtClean="0">
              <a:solidFill>
                <a:schemeClr val="bg2">
                  <a:lumMod val="50000"/>
                </a:schemeClr>
              </a:solidFill>
            </a:endParaRPr>
          </a:p>
          <a:p>
            <a:pPr marL="342900" indent="-342900">
              <a:lnSpc>
                <a:spcPct val="150000"/>
              </a:lnSpc>
              <a:buFont typeface="Wingdings" panose="05000000000000000000" pitchFamily="2" charset="2"/>
              <a:buChar char="v"/>
            </a:pPr>
            <a:endParaRPr lang="en-US" sz="2400" dirty="0" smtClean="0"/>
          </a:p>
          <a:p>
            <a:pPr marL="342900" indent="-342900">
              <a:lnSpc>
                <a:spcPct val="150000"/>
              </a:lnSpc>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
        <p:nvSpPr>
          <p:cNvPr id="11" name="Explosion 2 10"/>
          <p:cNvSpPr/>
          <p:nvPr/>
        </p:nvSpPr>
        <p:spPr>
          <a:xfrm>
            <a:off x="388409" y="272970"/>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stretch>
            <a:fillRect/>
          </a:stretch>
        </p:blipFill>
        <p:spPr>
          <a:xfrm>
            <a:off x="7098632" y="1467853"/>
            <a:ext cx="4764505" cy="4261434"/>
          </a:xfrm>
          <a:prstGeom prst="rect">
            <a:avLst/>
          </a:prstGeom>
        </p:spPr>
      </p:pic>
    </p:spTree>
    <p:extLst>
      <p:ext uri="{BB962C8B-B14F-4D97-AF65-F5344CB8AC3E}">
        <p14:creationId xmlns:p14="http://schemas.microsoft.com/office/powerpoint/2010/main" val="190968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out" filter="barn(inVertical)">
                                      <p:cBhvr additive="repl">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646880" y="506437"/>
            <a:ext cx="10026959" cy="565883"/>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67" dirty="0" smtClean="0">
                <a:ln w="11430"/>
                <a:solidFill>
                  <a:srgbClr val="FF0000"/>
                </a:solidFill>
                <a:effectLst>
                  <a:outerShdw blurRad="76200" dist="50800" dir="5400000" algn="tl" rotWithShape="0">
                    <a:srgbClr val="000000">
                      <a:alpha val="65000"/>
                    </a:srgbClr>
                  </a:outerShdw>
                </a:effectLst>
              </a:rPr>
              <a:t>Internal and external environment challenges</a:t>
            </a:r>
            <a:endParaRPr lang="en-GB" sz="2800" b="1" spc="67" dirty="0">
              <a:ln w="11430"/>
              <a:solidFill>
                <a:srgbClr val="FF0000"/>
              </a:solidFill>
              <a:effectLst>
                <a:outerShdw blurRad="76200" dist="50800" dir="5400000" algn="tl" rotWithShape="0">
                  <a:srgbClr val="000000">
                    <a:alpha val="65000"/>
                  </a:srgbClr>
                </a:outerShdw>
              </a:effectLst>
            </a:endParaRPr>
          </a:p>
        </p:txBody>
      </p:sp>
      <p:sp>
        <p:nvSpPr>
          <p:cNvPr id="4" name="Rectangle 3"/>
          <p:cNvSpPr/>
          <p:nvPr/>
        </p:nvSpPr>
        <p:spPr>
          <a:xfrm>
            <a:off x="518160" y="1580320"/>
            <a:ext cx="6690360" cy="5078313"/>
          </a:xfrm>
          <a:prstGeom prst="rect">
            <a:avLst/>
          </a:prstGeom>
          <a:noFill/>
        </p:spPr>
        <p:txBody>
          <a:bodyPr wrap="square">
            <a:spAutoFit/>
          </a:bodyPr>
          <a:lstStyle/>
          <a:p>
            <a:pPr marL="457200" indent="-457200">
              <a:lnSpc>
                <a:spcPct val="150000"/>
              </a:lnSpc>
              <a:buFont typeface="Wingdings" panose="05000000000000000000" pitchFamily="2" charset="2"/>
              <a:buChar char="Ø"/>
            </a:pPr>
            <a:r>
              <a:rPr lang="en-US" sz="2400" dirty="0" smtClean="0">
                <a:latin typeface="Times New Roman" pitchFamily="18" charset="0"/>
                <a:ea typeface="Calibri"/>
                <a:cs typeface="Times New Roman" pitchFamily="18" charset="0"/>
              </a:rPr>
              <a:t>External environments include the organizational structure, communication, access of medical equipment  and  learning</a:t>
            </a:r>
          </a:p>
          <a:p>
            <a:pPr marL="457200" indent="-457200">
              <a:lnSpc>
                <a:spcPct val="150000"/>
              </a:lnSpc>
              <a:buFont typeface="Wingdings" panose="05000000000000000000" pitchFamily="2" charset="2"/>
              <a:buChar char="Ø"/>
            </a:pPr>
            <a:r>
              <a:rPr lang="en-US" sz="2400" dirty="0" smtClean="0">
                <a:latin typeface="Times New Roman" pitchFamily="18" charset="0"/>
                <a:ea typeface="Calibri"/>
                <a:cs typeface="Times New Roman" pitchFamily="18" charset="0"/>
              </a:rPr>
              <a:t>External environments  include consumers, technology, public participation as well as government policies.</a:t>
            </a:r>
          </a:p>
          <a:p>
            <a:pPr marL="457200" indent="-457200">
              <a:lnSpc>
                <a:spcPct val="150000"/>
              </a:lnSpc>
              <a:buFont typeface="Wingdings" panose="05000000000000000000" pitchFamily="2" charset="2"/>
              <a:buChar char="Ø"/>
            </a:pPr>
            <a:endParaRPr lang="en-US" sz="2400" dirty="0" smtClean="0">
              <a:latin typeface="Times New Roman" pitchFamily="18" charset="0"/>
              <a:ea typeface="Calibri"/>
              <a:cs typeface="Times New Roman" pitchFamily="18" charset="0"/>
            </a:endParaRPr>
          </a:p>
          <a:p>
            <a:pPr marL="457200" indent="-457200">
              <a:lnSpc>
                <a:spcPct val="150000"/>
              </a:lnSpc>
              <a:buFont typeface="Wingdings" panose="05000000000000000000" pitchFamily="2" charset="2"/>
              <a:buChar char="Ø"/>
            </a:pPr>
            <a:endParaRPr lang="en-US" sz="2400" dirty="0">
              <a:latin typeface="Times New Roman" pitchFamily="18" charset="0"/>
              <a:ea typeface="Calibri"/>
              <a:cs typeface="Times New Roman" pitchFamily="18" charset="0"/>
            </a:endParaRPr>
          </a:p>
          <a:p>
            <a:pPr marL="457200" indent="-457200">
              <a:lnSpc>
                <a:spcPct val="150000"/>
              </a:lnSpc>
              <a:buFont typeface="Wingdings" panose="05000000000000000000" pitchFamily="2" charset="2"/>
              <a:buChar char="Ø"/>
            </a:pPr>
            <a:endParaRPr lang="en-US" sz="2400" dirty="0">
              <a:latin typeface="Times New Roman" pitchFamily="18" charset="0"/>
              <a:ea typeface="Calibri"/>
              <a:cs typeface="Times New Roman" pitchFamily="18" charset="0"/>
            </a:endParaRPr>
          </a:p>
        </p:txBody>
      </p:sp>
      <p:sp>
        <p:nvSpPr>
          <p:cNvPr id="12" name="Explosion 2 11"/>
          <p:cNvSpPr/>
          <p:nvPr/>
        </p:nvSpPr>
        <p:spPr>
          <a:xfrm>
            <a:off x="370029" y="287037"/>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729" y="2224953"/>
            <a:ext cx="5143500" cy="2143125"/>
          </a:xfrm>
          <a:prstGeom prst="rect">
            <a:avLst/>
          </a:prstGeom>
          <a:ln>
            <a:noFill/>
          </a:ln>
          <a:effectLst>
            <a:softEdge rad="112500"/>
          </a:effectLst>
        </p:spPr>
      </p:pic>
    </p:spTree>
    <p:extLst>
      <p:ext uri="{BB962C8B-B14F-4D97-AF65-F5344CB8AC3E}">
        <p14:creationId xmlns:p14="http://schemas.microsoft.com/office/powerpoint/2010/main" val="2595696214"/>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38" y="365125"/>
            <a:ext cx="9454662" cy="1083847"/>
          </a:xfrm>
        </p:spPr>
        <p:txBody>
          <a:bodyPr/>
          <a:lstStyle/>
          <a:p>
            <a:r>
              <a:rPr lang="en-US" sz="3200" b="1" spc="67" dirty="0" smtClean="0">
                <a:ln w="11430"/>
                <a:solidFill>
                  <a:srgbClr val="FF0000"/>
                </a:solidFill>
                <a:effectLst>
                  <a:outerShdw blurRad="76200" dist="50800" dir="5400000" algn="tl" rotWithShape="0">
                    <a:srgbClr val="000000">
                      <a:alpha val="65000"/>
                    </a:srgbClr>
                  </a:outerShdw>
                </a:effectLst>
              </a:rPr>
              <a:t>SWOT Analysis</a:t>
            </a:r>
            <a:endParaRPr lang="en-US" sz="3200" dirty="0"/>
          </a:p>
        </p:txBody>
      </p:sp>
      <p:sp>
        <p:nvSpPr>
          <p:cNvPr id="3" name="Content Placeholder 2"/>
          <p:cNvSpPr>
            <a:spLocks noGrp="1"/>
          </p:cNvSpPr>
          <p:nvPr>
            <p:ph idx="1"/>
          </p:nvPr>
        </p:nvSpPr>
        <p:spPr>
          <a:xfrm>
            <a:off x="838200" y="1448972"/>
            <a:ext cx="10515600" cy="4727991"/>
          </a:xfrm>
        </p:spPr>
        <p:txBody>
          <a:bodyPr>
            <a:normAutofit/>
          </a:bodyPr>
          <a:lstStyle/>
          <a:p>
            <a:r>
              <a:rPr lang="en-US" b="1" dirty="0">
                <a:solidFill>
                  <a:schemeClr val="bg2">
                    <a:lumMod val="50000"/>
                  </a:schemeClr>
                </a:solidFill>
                <a:effectLst>
                  <a:outerShdw blurRad="38100" dist="38100" dir="2700000" algn="tl">
                    <a:srgbClr val="000000">
                      <a:alpha val="43137"/>
                    </a:srgbClr>
                  </a:outerShdw>
                </a:effectLst>
              </a:rPr>
              <a:t>Strengths</a:t>
            </a:r>
            <a:r>
              <a:rPr lang="en-US" b="1" dirty="0" smtClean="0">
                <a:solidFill>
                  <a:schemeClr val="bg2">
                    <a:lumMod val="50000"/>
                  </a:schemeClr>
                </a:solidFill>
                <a:effectLst>
                  <a:outerShdw blurRad="38100" dist="38100" dir="2700000" algn="tl">
                    <a:srgbClr val="000000">
                      <a:alpha val="43137"/>
                    </a:srgbClr>
                  </a:outerShdw>
                </a:effectLst>
              </a:rPr>
              <a:t>: </a:t>
            </a:r>
            <a:r>
              <a:rPr lang="en-US" dirty="0" smtClean="0"/>
              <a:t>A very strong team of Board of Directors,  innovative programs, strong staff and staff values.. </a:t>
            </a:r>
          </a:p>
          <a:p>
            <a:r>
              <a:rPr lang="en-US" b="1" dirty="0" smtClean="0">
                <a:solidFill>
                  <a:schemeClr val="bg2">
                    <a:lumMod val="50000"/>
                  </a:schemeClr>
                </a:solidFill>
                <a:effectLst>
                  <a:outerShdw blurRad="38100" dist="38100" dir="2700000" algn="tl">
                    <a:srgbClr val="000000">
                      <a:alpha val="43137"/>
                    </a:srgbClr>
                  </a:outerShdw>
                </a:effectLst>
              </a:rPr>
              <a:t>Weaknesses:  </a:t>
            </a:r>
            <a:r>
              <a:rPr lang="en-US" dirty="0" smtClean="0"/>
              <a:t>The project needs a large amount of funding, additional training is needed for the staff members, negative image of public health in public</a:t>
            </a:r>
          </a:p>
          <a:p>
            <a:r>
              <a:rPr lang="en-US" b="1" dirty="0" smtClean="0">
                <a:solidFill>
                  <a:schemeClr val="bg2">
                    <a:lumMod val="50000"/>
                  </a:schemeClr>
                </a:solidFill>
                <a:effectLst>
                  <a:outerShdw blurRad="38100" dist="38100" dir="2700000" algn="tl">
                    <a:srgbClr val="000000">
                      <a:alpha val="43137"/>
                    </a:srgbClr>
                  </a:outerShdw>
                </a:effectLst>
              </a:rPr>
              <a:t>Opportunities: </a:t>
            </a:r>
            <a:r>
              <a:rPr lang="en-US" dirty="0"/>
              <a:t>M</a:t>
            </a:r>
            <a:r>
              <a:rPr lang="en-US" dirty="0" smtClean="0"/>
              <a:t>ost of people do not travel to hospitals for incident reporting, no  dominant competition, advanced  technology. </a:t>
            </a:r>
          </a:p>
          <a:p>
            <a:r>
              <a:rPr lang="en-US" b="1" dirty="0" smtClean="0">
                <a:solidFill>
                  <a:schemeClr val="bg2">
                    <a:lumMod val="50000"/>
                  </a:schemeClr>
                </a:solidFill>
                <a:effectLst>
                  <a:outerShdw blurRad="38100" dist="38100" dir="2700000" algn="tl">
                    <a:srgbClr val="000000">
                      <a:alpha val="43137"/>
                    </a:srgbClr>
                  </a:outerShdw>
                </a:effectLst>
              </a:rPr>
              <a:t>Threats:  </a:t>
            </a:r>
            <a:r>
              <a:rPr lang="en-US" dirty="0" smtClean="0"/>
              <a:t>Economic shifts, seasonality, inadequate public awareness. </a:t>
            </a:r>
            <a:endParaRPr lang="en-US" dirty="0"/>
          </a:p>
        </p:txBody>
      </p:sp>
      <p:sp>
        <p:nvSpPr>
          <p:cNvPr id="4" name="CustomShape 2"/>
          <p:cNvSpPr/>
          <p:nvPr/>
        </p:nvSpPr>
        <p:spPr>
          <a:xfrm>
            <a:off x="1647360" y="1181687"/>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CustomShape 3"/>
          <p:cNvSpPr/>
          <p:nvPr/>
        </p:nvSpPr>
        <p:spPr>
          <a:xfrm>
            <a:off x="0" y="1162967"/>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6" name="Explosion 2 5"/>
          <p:cNvSpPr/>
          <p:nvPr/>
        </p:nvSpPr>
        <p:spPr>
          <a:xfrm>
            <a:off x="382560" y="419650"/>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120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effectLst>
                  <a:outerShdw blurRad="38100" dist="38100" dir="2700000" algn="tl">
                    <a:srgbClr val="000000">
                      <a:alpha val="43137"/>
                    </a:srgbClr>
                  </a:outerShdw>
                </a:effectLst>
              </a:rPr>
              <a:t>Market analysis</a:t>
            </a:r>
            <a:endParaRPr lang="en-US" sz="32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Market gaps</a:t>
            </a:r>
          </a:p>
          <a:p>
            <a:r>
              <a:rPr lang="en-US" dirty="0" smtClean="0"/>
              <a:t>Market barriers</a:t>
            </a:r>
          </a:p>
          <a:p>
            <a:r>
              <a:rPr lang="en-US" dirty="0" smtClean="0"/>
              <a:t>Demographics</a:t>
            </a:r>
          </a:p>
          <a:p>
            <a:r>
              <a:rPr lang="en-US" dirty="0" smtClean="0"/>
              <a:t>Attitudes towards the project by public</a:t>
            </a:r>
            <a:endParaRPr lang="en-US" dirty="0"/>
          </a:p>
        </p:txBody>
      </p:sp>
      <p:cxnSp>
        <p:nvCxnSpPr>
          <p:cNvPr id="5" name="Straight Connector 4"/>
          <p:cNvCxnSpPr/>
          <p:nvPr/>
        </p:nvCxnSpPr>
        <p:spPr>
          <a:xfrm>
            <a:off x="731520" y="1280160"/>
            <a:ext cx="1060704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0787" y="1805148"/>
            <a:ext cx="4825453" cy="3467892"/>
          </a:xfrm>
          <a:prstGeom prst="rect">
            <a:avLst/>
          </a:prstGeom>
        </p:spPr>
      </p:pic>
    </p:spTree>
    <p:extLst>
      <p:ext uri="{BB962C8B-B14F-4D97-AF65-F5344CB8AC3E}">
        <p14:creationId xmlns:p14="http://schemas.microsoft.com/office/powerpoint/2010/main" val="44511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824000" y="423442"/>
            <a:ext cx="9887373" cy="648878"/>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Attracting quality Healthcare Personnel</a:t>
            </a:r>
            <a:endParaRPr lang="en-GB" sz="3200" b="1" spc="67" dirty="0">
              <a:ln w="11430"/>
              <a:solidFill>
                <a:srgbClr val="FF0000"/>
              </a:solidFill>
              <a:effectLst>
                <a:outerShdw blurRad="76200" dist="50800" dir="5400000" algn="tl" rotWithShape="0">
                  <a:srgbClr val="000000">
                    <a:alpha val="65000"/>
                  </a:srgbClr>
                </a:outerShdw>
              </a:effectLst>
            </a:endParaRPr>
          </a:p>
        </p:txBody>
      </p:sp>
      <p:sp>
        <p:nvSpPr>
          <p:cNvPr id="4" name="Rectangle 3"/>
          <p:cNvSpPr/>
          <p:nvPr/>
        </p:nvSpPr>
        <p:spPr>
          <a:xfrm>
            <a:off x="382560" y="1580320"/>
            <a:ext cx="5117907" cy="3970318"/>
          </a:xfrm>
          <a:prstGeom prst="rect">
            <a:avLst/>
          </a:prstGeom>
        </p:spPr>
        <p:txBody>
          <a:bodyPr wrap="square">
            <a:spAutoFit/>
          </a:bodyPr>
          <a:lstStyle/>
          <a:p>
            <a:pPr algn="just">
              <a:lnSpc>
                <a:spcPct val="150000"/>
              </a:lnSpc>
            </a:pPr>
            <a:endParaRPr lang="en-US" sz="2400" dirty="0" smtClean="0">
              <a:latin typeface="Times New Roman" pitchFamily="18" charset="0"/>
              <a:ea typeface="Calibri"/>
              <a:cs typeface="Times New Roman" pitchFamily="18" charset="0"/>
            </a:endParaRPr>
          </a:p>
          <a:p>
            <a:pPr marL="342900" indent="-342900" algn="just">
              <a:lnSpc>
                <a:spcPct val="150000"/>
              </a:lnSpc>
              <a:buFont typeface="Wingdings" panose="05000000000000000000" pitchFamily="2" charset="2"/>
              <a:buChar char="ü"/>
            </a:pPr>
            <a:r>
              <a:rPr lang="en-US" sz="2400" dirty="0" smtClean="0">
                <a:latin typeface="Times New Roman" pitchFamily="18" charset="0"/>
                <a:ea typeface="Calibri"/>
                <a:cs typeface="Times New Roman" pitchFamily="18" charset="0"/>
              </a:rPr>
              <a:t> Recruit and hire new talents</a:t>
            </a:r>
          </a:p>
          <a:p>
            <a:pPr marL="342900" indent="-342900" algn="just">
              <a:lnSpc>
                <a:spcPct val="150000"/>
              </a:lnSpc>
              <a:buFont typeface="Wingdings" panose="05000000000000000000" pitchFamily="2" charset="2"/>
              <a:buChar char="ü"/>
            </a:pPr>
            <a:r>
              <a:rPr lang="en-US" sz="2400" dirty="0" smtClean="0">
                <a:latin typeface="Times New Roman" pitchFamily="18" charset="0"/>
                <a:ea typeface="Calibri"/>
                <a:cs typeface="Times New Roman" pitchFamily="18" charset="0"/>
              </a:rPr>
              <a:t>Create an attractive culture</a:t>
            </a:r>
          </a:p>
          <a:p>
            <a:pPr marL="342900" indent="-342900" algn="just">
              <a:lnSpc>
                <a:spcPct val="150000"/>
              </a:lnSpc>
              <a:buFont typeface="Wingdings" panose="05000000000000000000" pitchFamily="2" charset="2"/>
              <a:buChar char="ü"/>
            </a:pPr>
            <a:r>
              <a:rPr lang="en-US" sz="2400" dirty="0" smtClean="0">
                <a:latin typeface="Times New Roman" pitchFamily="18" charset="0"/>
                <a:ea typeface="Calibri"/>
                <a:cs typeface="Times New Roman" pitchFamily="18" charset="0"/>
              </a:rPr>
              <a:t>Keep the employees happy</a:t>
            </a:r>
          </a:p>
          <a:p>
            <a:pPr marL="342900" indent="-342900" algn="just">
              <a:lnSpc>
                <a:spcPct val="150000"/>
              </a:lnSpc>
              <a:buFont typeface="Wingdings" panose="05000000000000000000" pitchFamily="2" charset="2"/>
              <a:buChar char="ü"/>
            </a:pPr>
            <a:r>
              <a:rPr lang="en-US" sz="2400" dirty="0" smtClean="0">
                <a:latin typeface="Times New Roman" pitchFamily="18" charset="0"/>
                <a:ea typeface="Calibri"/>
                <a:cs typeface="Times New Roman" pitchFamily="18" charset="0"/>
              </a:rPr>
              <a:t>Offer welfare programs</a:t>
            </a:r>
          </a:p>
          <a:p>
            <a:pPr marL="342900" indent="-342900" algn="just">
              <a:lnSpc>
                <a:spcPct val="150000"/>
              </a:lnSpc>
              <a:buFont typeface="Wingdings" panose="05000000000000000000" pitchFamily="2" charset="2"/>
              <a:buChar char="ü"/>
            </a:pPr>
            <a:r>
              <a:rPr lang="en-US" sz="2400" dirty="0" smtClean="0">
                <a:latin typeface="Times New Roman" pitchFamily="18" charset="0"/>
                <a:ea typeface="Calibri"/>
                <a:cs typeface="Times New Roman" pitchFamily="18" charset="0"/>
              </a:rPr>
              <a:t>Easy application process</a:t>
            </a:r>
          </a:p>
          <a:p>
            <a:pPr marL="342900" indent="-342900" algn="just">
              <a:lnSpc>
                <a:spcPct val="150000"/>
              </a:lnSpc>
              <a:buFont typeface="Wingdings" panose="05000000000000000000" pitchFamily="2" charset="2"/>
              <a:buChar char="ü"/>
            </a:pPr>
            <a:endParaRPr lang="en-US" sz="2400" dirty="0">
              <a:latin typeface="Times New Roman" pitchFamily="18" charset="0"/>
              <a:ea typeface="Calibri"/>
              <a:cs typeface="Times New Roman"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752229">
            <a:off x="9377377" y="1588991"/>
            <a:ext cx="1016159" cy="750125"/>
          </a:xfrm>
          <a:prstGeom prst="rect">
            <a:avLst/>
          </a:prstGeom>
        </p:spPr>
      </p:pic>
      <p:sp>
        <p:nvSpPr>
          <p:cNvPr id="12" name="Explosion 2 11"/>
          <p:cNvSpPr/>
          <p:nvPr/>
        </p:nvSpPr>
        <p:spPr>
          <a:xfrm>
            <a:off x="370029" y="301104"/>
            <a:ext cx="127685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400" y="1580320"/>
            <a:ext cx="6949792" cy="4724719"/>
          </a:xfrm>
          <a:prstGeom prst="rect">
            <a:avLst/>
          </a:prstGeom>
          <a:ln>
            <a:noFill/>
          </a:ln>
          <a:effectLst>
            <a:softEdge rad="112500"/>
          </a:effectLst>
        </p:spPr>
      </p:pic>
    </p:spTree>
    <p:extLst>
      <p:ext uri="{BB962C8B-B14F-4D97-AF65-F5344CB8AC3E}">
        <p14:creationId xmlns:p14="http://schemas.microsoft.com/office/powerpoint/2010/main" val="1465888851"/>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824000" y="423442"/>
            <a:ext cx="9894387" cy="611438"/>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Recommendations and implementation</a:t>
            </a:r>
            <a:endParaRPr lang="en-GB" sz="3200" b="1" spc="67" dirty="0">
              <a:ln w="11430"/>
              <a:solidFill>
                <a:srgbClr val="FF0000"/>
              </a:solidFill>
              <a:effectLst>
                <a:outerShdw blurRad="76200" dist="50800" dir="5400000" algn="tl" rotWithShape="0">
                  <a:srgbClr val="000000">
                    <a:alpha val="65000"/>
                  </a:srgbClr>
                </a:outerShdw>
              </a:effectLst>
            </a:endParaRPr>
          </a:p>
          <a:p>
            <a:endParaRPr lang="en-GB" sz="3200" b="1" spc="67" dirty="0">
              <a:ln w="11430"/>
              <a:effectLst>
                <a:outerShdw blurRad="76200" dist="50800" dir="5400000" algn="tl" rotWithShape="0">
                  <a:srgbClr val="000000">
                    <a:alpha val="65000"/>
                  </a:srgbClr>
                </a:outerShdw>
              </a:effectLst>
            </a:endParaRPr>
          </a:p>
        </p:txBody>
      </p:sp>
      <p:sp>
        <p:nvSpPr>
          <p:cNvPr id="4" name="Rectangle 3"/>
          <p:cNvSpPr/>
          <p:nvPr/>
        </p:nvSpPr>
        <p:spPr>
          <a:xfrm>
            <a:off x="382560" y="1580320"/>
            <a:ext cx="11808960" cy="3970318"/>
          </a:xfrm>
          <a:prstGeom prst="rect">
            <a:avLst/>
          </a:prstGeom>
        </p:spPr>
        <p:txBody>
          <a:bodyPr wrap="square">
            <a:spAutoFit/>
          </a:bodyPr>
          <a:lstStyle/>
          <a:p>
            <a:pPr marL="342900" indent="-342900" algn="just">
              <a:lnSpc>
                <a:spcPct val="150000"/>
              </a:lnSpc>
              <a:buFont typeface="Wingdings" panose="05000000000000000000" pitchFamily="2" charset="2"/>
              <a:buChar char="ü"/>
            </a:pPr>
            <a:r>
              <a:rPr lang="en-US" sz="2400" dirty="0" smtClean="0"/>
              <a:t>Adopting a matrix organizational structure</a:t>
            </a:r>
          </a:p>
          <a:p>
            <a:pPr marL="342900" indent="-342900" algn="just">
              <a:lnSpc>
                <a:spcPct val="150000"/>
              </a:lnSpc>
              <a:buFont typeface="Wingdings" panose="05000000000000000000" pitchFamily="2" charset="2"/>
              <a:buChar char="ü"/>
            </a:pPr>
            <a:r>
              <a:rPr lang="en-US" sz="2400" dirty="0" smtClean="0"/>
              <a:t>Delegating duties</a:t>
            </a:r>
          </a:p>
          <a:p>
            <a:pPr marL="342900" indent="-342900" algn="just">
              <a:lnSpc>
                <a:spcPct val="150000"/>
              </a:lnSpc>
              <a:buFont typeface="Wingdings" panose="05000000000000000000" pitchFamily="2" charset="2"/>
              <a:buChar char="ü"/>
            </a:pPr>
            <a:r>
              <a:rPr lang="en-US" sz="2400" dirty="0" smtClean="0"/>
              <a:t>Getting feedback from the public</a:t>
            </a:r>
          </a:p>
          <a:p>
            <a:pPr marL="342900" indent="-342900" algn="just">
              <a:lnSpc>
                <a:spcPct val="150000"/>
              </a:lnSpc>
              <a:buFont typeface="Wingdings" panose="05000000000000000000" pitchFamily="2" charset="2"/>
              <a:buChar char="ü"/>
            </a:pPr>
            <a:r>
              <a:rPr lang="en-US" sz="2400" dirty="0" smtClean="0"/>
              <a:t>Dealing with the SWOT analysis report</a:t>
            </a:r>
          </a:p>
          <a:p>
            <a:pPr algn="just">
              <a:lnSpc>
                <a:spcPct val="150000"/>
              </a:lnSpc>
            </a:pPr>
            <a:endParaRPr lang="en-US" sz="2400" b="1" dirty="0" smtClean="0">
              <a:solidFill>
                <a:schemeClr val="bg2">
                  <a:lumMod val="50000"/>
                </a:schemeClr>
              </a:solidFill>
              <a:effectLst>
                <a:outerShdw blurRad="38100" dist="38100" dir="2700000" algn="tl">
                  <a:srgbClr val="000000">
                    <a:alpha val="43137"/>
                  </a:srgbClr>
                </a:outerShdw>
              </a:effectLst>
            </a:endParaRPr>
          </a:p>
          <a:p>
            <a:pPr algn="just">
              <a:lnSpc>
                <a:spcPct val="150000"/>
              </a:lnSpc>
            </a:pPr>
            <a:endParaRPr lang="en-US" sz="2400" b="1" dirty="0" smtClean="0">
              <a:solidFill>
                <a:schemeClr val="bg2">
                  <a:lumMod val="50000"/>
                </a:schemeClr>
              </a:solidFill>
              <a:effectLst>
                <a:outerShdw blurRad="38100" dist="38100" dir="2700000" algn="tl">
                  <a:srgbClr val="000000">
                    <a:alpha val="43137"/>
                  </a:srgbClr>
                </a:outerShdw>
              </a:effectLst>
            </a:endParaRPr>
          </a:p>
          <a:p>
            <a:pPr algn="just">
              <a:lnSpc>
                <a:spcPct val="150000"/>
              </a:lnSpc>
            </a:pPr>
            <a:r>
              <a:rPr lang="en-US" sz="2400" dirty="0" smtClean="0">
                <a:latin typeface="Times New Roman" pitchFamily="18" charset="0"/>
                <a:ea typeface="Calibri"/>
                <a:cs typeface="Times New Roman" pitchFamily="18" charset="0"/>
              </a:rPr>
              <a:t> </a:t>
            </a:r>
            <a:endParaRPr lang="en-US" sz="2400" dirty="0">
              <a:latin typeface="Times New Roman" pitchFamily="18" charset="0"/>
              <a:ea typeface="Calibri"/>
              <a:cs typeface="Times New Roman" pitchFamily="18" charset="0"/>
            </a:endParaRPr>
          </a:p>
        </p:txBody>
      </p:sp>
      <p:sp>
        <p:nvSpPr>
          <p:cNvPr id="12" name="Explosion 2 11"/>
          <p:cNvSpPr/>
          <p:nvPr/>
        </p:nvSpPr>
        <p:spPr>
          <a:xfrm>
            <a:off x="382560" y="271961"/>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1288440"/>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824001" y="423442"/>
            <a:ext cx="9725574" cy="611438"/>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Value Adding Resources and Support.  </a:t>
            </a:r>
            <a:endParaRPr lang="en-GB" sz="3200" b="1" spc="67" dirty="0">
              <a:ln w="11430"/>
              <a:solidFill>
                <a:srgbClr val="FF0000"/>
              </a:solidFill>
              <a:effectLst>
                <a:outerShdw blurRad="76200" dist="50800" dir="5400000" algn="tl" rotWithShape="0">
                  <a:srgbClr val="000000">
                    <a:alpha val="65000"/>
                  </a:srgbClr>
                </a:outerShdw>
              </a:effectLst>
            </a:endParaRPr>
          </a:p>
          <a:p>
            <a:endParaRPr lang="en-GB" sz="3200" b="1" spc="67" dirty="0">
              <a:ln w="11430"/>
              <a:effectLst>
                <a:outerShdw blurRad="76200" dist="50800" dir="5400000" algn="tl" rotWithShape="0">
                  <a:srgbClr val="000000">
                    <a:alpha val="65000"/>
                  </a:srgbClr>
                </a:outerShdw>
              </a:effectLst>
            </a:endParaRPr>
          </a:p>
        </p:txBody>
      </p:sp>
      <p:sp>
        <p:nvSpPr>
          <p:cNvPr id="4" name="Rectangle 3"/>
          <p:cNvSpPr/>
          <p:nvPr/>
        </p:nvSpPr>
        <p:spPr>
          <a:xfrm>
            <a:off x="375700" y="1580320"/>
            <a:ext cx="5434258" cy="2308324"/>
          </a:xfrm>
          <a:prstGeom prst="rect">
            <a:avLst/>
          </a:prstGeom>
        </p:spPr>
        <p:txBody>
          <a:bodyPr wrap="square">
            <a:spAutoFit/>
          </a:bodyPr>
          <a:lstStyle/>
          <a:p>
            <a:pPr marL="342900" indent="-342900" algn="just">
              <a:lnSpc>
                <a:spcPct val="150000"/>
              </a:lnSpc>
              <a:buFont typeface="Wingdings" panose="05000000000000000000" pitchFamily="2" charset="2"/>
              <a:buChar char="ü"/>
            </a:pPr>
            <a:r>
              <a:rPr lang="en-US" sz="2400" dirty="0" smtClean="0"/>
              <a:t>Technology</a:t>
            </a:r>
          </a:p>
          <a:p>
            <a:pPr marL="342900" indent="-342900" algn="just">
              <a:lnSpc>
                <a:spcPct val="150000"/>
              </a:lnSpc>
              <a:buFont typeface="Wingdings" panose="05000000000000000000" pitchFamily="2" charset="2"/>
              <a:buChar char="ü"/>
            </a:pPr>
            <a:r>
              <a:rPr lang="en-US" sz="2400" dirty="0" smtClean="0"/>
              <a:t>New quality personnel </a:t>
            </a:r>
          </a:p>
          <a:p>
            <a:pPr marL="342900" indent="-342900" algn="just">
              <a:lnSpc>
                <a:spcPct val="150000"/>
              </a:lnSpc>
              <a:buFont typeface="Wingdings" panose="05000000000000000000" pitchFamily="2" charset="2"/>
              <a:buChar char="ü"/>
            </a:pPr>
            <a:r>
              <a:rPr lang="en-US" sz="2400" dirty="0"/>
              <a:t> </a:t>
            </a:r>
            <a:r>
              <a:rPr lang="en-US" sz="2400" dirty="0" smtClean="0"/>
              <a:t>organization’s culture</a:t>
            </a:r>
          </a:p>
          <a:p>
            <a:pPr marL="342900" indent="-342900" algn="just">
              <a:lnSpc>
                <a:spcPct val="150000"/>
              </a:lnSpc>
              <a:buFont typeface="Wingdings" panose="05000000000000000000" pitchFamily="2" charset="2"/>
              <a:buChar char="ü"/>
            </a:pPr>
            <a:endParaRPr lang="en-US" sz="2400" dirty="0">
              <a:latin typeface="Times New Roman" pitchFamily="18" charset="0"/>
              <a:ea typeface="Calibri"/>
              <a:cs typeface="Times New Roman" pitchFamily="18" charset="0"/>
            </a:endParaRPr>
          </a:p>
        </p:txBody>
      </p:sp>
      <p:sp>
        <p:nvSpPr>
          <p:cNvPr id="8" name="Explosion 2 7"/>
          <p:cNvSpPr/>
          <p:nvPr/>
        </p:nvSpPr>
        <p:spPr>
          <a:xfrm>
            <a:off x="375699" y="271961"/>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6097" y="1826979"/>
            <a:ext cx="6668143" cy="4437346"/>
          </a:xfrm>
          <a:prstGeom prst="rect">
            <a:avLst/>
          </a:prstGeom>
        </p:spPr>
      </p:pic>
    </p:spTree>
    <p:extLst>
      <p:ext uri="{BB962C8B-B14F-4D97-AF65-F5344CB8AC3E}">
        <p14:creationId xmlns:p14="http://schemas.microsoft.com/office/powerpoint/2010/main" val="2381707590"/>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962695" y="457080"/>
            <a:ext cx="9878785" cy="917192"/>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Strategic Initiatives</a:t>
            </a:r>
            <a:endParaRPr lang="en-GB" sz="3200" b="1" spc="67" dirty="0">
              <a:ln w="11430"/>
              <a:effectLst>
                <a:outerShdw blurRad="76200" dist="50800" dir="5400000" algn="tl" rotWithShape="0">
                  <a:srgbClr val="000000">
                    <a:alpha val="65000"/>
                  </a:srgbClr>
                </a:outerShdw>
              </a:effectLst>
            </a:endParaRPr>
          </a:p>
        </p:txBody>
      </p:sp>
      <p:sp>
        <p:nvSpPr>
          <p:cNvPr id="4" name="Rectangle 3"/>
          <p:cNvSpPr/>
          <p:nvPr/>
        </p:nvSpPr>
        <p:spPr>
          <a:xfrm>
            <a:off x="804340" y="1580320"/>
            <a:ext cx="6449900" cy="661207"/>
          </a:xfrm>
          <a:prstGeom prst="rect">
            <a:avLst/>
          </a:prstGeom>
        </p:spPr>
        <p:txBody>
          <a:bodyPr wrap="square">
            <a:spAutoFit/>
          </a:bodyPr>
          <a:lstStyle/>
          <a:p>
            <a:pPr algn="just">
              <a:lnSpc>
                <a:spcPct val="150000"/>
              </a:lnSpc>
            </a:pPr>
            <a:r>
              <a:rPr lang="en-US" sz="2800" b="1" dirty="0">
                <a:latin typeface="Times New Roman" pitchFamily="18" charset="0"/>
                <a:ea typeface="Calibri"/>
                <a:cs typeface="Times New Roman" pitchFamily="18" charset="0"/>
              </a:rPr>
              <a:t> </a:t>
            </a:r>
            <a:endParaRPr lang="en-US" sz="2400" dirty="0">
              <a:latin typeface="Times New Roman" pitchFamily="18" charset="0"/>
              <a:ea typeface="Calibri"/>
              <a:cs typeface="Times New Roman" pitchFamily="18" charset="0"/>
            </a:endParaRPr>
          </a:p>
        </p:txBody>
      </p:sp>
      <p:sp>
        <p:nvSpPr>
          <p:cNvPr id="10" name="TextBox 9">
            <a:extLst>
              <a:ext uri="{FF2B5EF4-FFF2-40B4-BE49-F238E27FC236}">
                <a16:creationId xmlns="" xmlns:a16="http://schemas.microsoft.com/office/drawing/2014/main" id="{D3B03574-4CD1-4E7E-A9AD-B5E1D47E7090}"/>
              </a:ext>
            </a:extLst>
          </p:cNvPr>
          <p:cNvSpPr txBox="1"/>
          <p:nvPr/>
        </p:nvSpPr>
        <p:spPr>
          <a:xfrm>
            <a:off x="382560" y="1580320"/>
            <a:ext cx="6186682" cy="4832092"/>
          </a:xfrm>
          <a:prstGeom prst="rect">
            <a:avLst/>
          </a:prstGeom>
          <a:noFill/>
        </p:spPr>
        <p:txBody>
          <a:bodyPr wrap="square" rtlCol="0">
            <a:spAutoFit/>
          </a:bodyPr>
          <a:lstStyle/>
          <a:p>
            <a:pPr marL="457200" indent="-457200">
              <a:lnSpc>
                <a:spcPct val="200000"/>
              </a:lnSpc>
              <a:buFont typeface="Wingdings" pitchFamily="2" charset="2"/>
              <a:buChar char="§"/>
            </a:pPr>
            <a:r>
              <a:rPr lang="en-US" sz="2800" dirty="0" smtClean="0"/>
              <a:t>Improving the clients experience</a:t>
            </a:r>
          </a:p>
          <a:p>
            <a:pPr marL="457200" indent="-457200">
              <a:lnSpc>
                <a:spcPct val="200000"/>
              </a:lnSpc>
              <a:buFont typeface="Wingdings" pitchFamily="2" charset="2"/>
              <a:buChar char="§"/>
            </a:pPr>
            <a:r>
              <a:rPr lang="en-US" sz="2800" dirty="0" smtClean="0"/>
              <a:t>Evaluation of quality performance</a:t>
            </a:r>
          </a:p>
          <a:p>
            <a:pPr marL="457200" indent="-457200">
              <a:lnSpc>
                <a:spcPct val="200000"/>
              </a:lnSpc>
              <a:buFont typeface="Wingdings" pitchFamily="2" charset="2"/>
              <a:buChar char="§"/>
            </a:pPr>
            <a:r>
              <a:rPr lang="en-US" sz="2800" dirty="0" smtClean="0"/>
              <a:t>Evaluate the capital needed currently and in future</a:t>
            </a:r>
          </a:p>
          <a:p>
            <a:pPr marL="457200" indent="-457200">
              <a:lnSpc>
                <a:spcPct val="200000"/>
              </a:lnSpc>
              <a:buFont typeface="Wingdings" pitchFamily="2" charset="2"/>
              <a:buChar char="§"/>
            </a:pPr>
            <a:r>
              <a:rPr lang="en-US" sz="2800" dirty="0" smtClean="0"/>
              <a:t>Evaluate long-term sustainability</a:t>
            </a:r>
            <a:endParaRPr lang="en-US" sz="2800" dirty="0"/>
          </a:p>
          <a:p>
            <a:pPr marL="342900" indent="-342900">
              <a:buAutoNum type="arabicPeriod"/>
            </a:pPr>
            <a:endParaRPr lang="en-US" sz="2800" dirty="0">
              <a:solidFill>
                <a:srgbClr val="7030A0"/>
              </a:solidFill>
              <a:effectLst>
                <a:outerShdw blurRad="38100" dist="38100" dir="2700000" algn="tl">
                  <a:srgbClr val="000000">
                    <a:alpha val="43137"/>
                  </a:srgbClr>
                </a:outerShdw>
              </a:effectLst>
            </a:endParaRPr>
          </a:p>
        </p:txBody>
      </p:sp>
      <p:sp>
        <p:nvSpPr>
          <p:cNvPr id="12" name="Explosion 2 11"/>
          <p:cNvSpPr/>
          <p:nvPr/>
        </p:nvSpPr>
        <p:spPr>
          <a:xfrm>
            <a:off x="382560" y="300096"/>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242" y="1910923"/>
            <a:ext cx="5310145" cy="3533660"/>
          </a:xfrm>
          <a:prstGeom prst="rect">
            <a:avLst/>
          </a:prstGeom>
          <a:ln>
            <a:noFill/>
          </a:ln>
          <a:effectLst>
            <a:softEdge rad="112500"/>
          </a:effectLst>
        </p:spPr>
      </p:pic>
    </p:spTree>
    <p:extLst>
      <p:ext uri="{BB962C8B-B14F-4D97-AF65-F5344CB8AC3E}">
        <p14:creationId xmlns:p14="http://schemas.microsoft.com/office/powerpoint/2010/main" val="4209091850"/>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flipV="1">
            <a:off x="1737360" y="1529465"/>
            <a:ext cx="10454160" cy="45719"/>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flipV="1">
            <a:off x="0" y="1072320"/>
            <a:ext cx="382560" cy="561426"/>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139" name="CustomShape 5"/>
          <p:cNvSpPr/>
          <p:nvPr/>
        </p:nvSpPr>
        <p:spPr>
          <a:xfrm>
            <a:off x="1646880" y="423441"/>
            <a:ext cx="9691679" cy="611439"/>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Long-term and Short-term Plans for implementing Strategic initiatives </a:t>
            </a:r>
          </a:p>
          <a:p>
            <a:endParaRPr lang="en-US" sz="3200" b="1" spc="67" dirty="0" smtClean="0">
              <a:ln w="11430"/>
              <a:solidFill>
                <a:srgbClr val="FF0000"/>
              </a:solidFill>
              <a:effectLst>
                <a:outerShdw blurRad="76200" dist="50800" dir="5400000" algn="tl" rotWithShape="0">
                  <a:srgbClr val="000000">
                    <a:alpha val="65000"/>
                  </a:srgbClr>
                </a:outerShdw>
              </a:effectLst>
            </a:endParaRPr>
          </a:p>
          <a:p>
            <a:endParaRPr lang="en-GB" sz="3200" b="1" spc="67" dirty="0" smtClean="0">
              <a:ln w="11430"/>
              <a:effectLst>
                <a:outerShdw blurRad="76200" dist="50800" dir="5400000" algn="tl" rotWithShape="0">
                  <a:srgbClr val="000000">
                    <a:alpha val="65000"/>
                  </a:srgbClr>
                </a:outerShdw>
              </a:effectLst>
            </a:endParaRPr>
          </a:p>
          <a:p>
            <a:pPr algn="ctr"/>
            <a:r>
              <a:rPr lang="en-US" sz="3200" b="1" spc="67"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  </a:t>
            </a:r>
            <a:endParaRPr lang="en-GB" sz="3200" b="1" spc="67"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endParaRPr>
          </a:p>
        </p:txBody>
      </p:sp>
      <p:sp>
        <p:nvSpPr>
          <p:cNvPr id="7" name="TextBox 6">
            <a:extLst>
              <a:ext uri="{FF2B5EF4-FFF2-40B4-BE49-F238E27FC236}">
                <a16:creationId xmlns="" xmlns:a16="http://schemas.microsoft.com/office/drawing/2014/main" id="{5CA067A7-0C68-4535-8119-01A21AEB12B6}"/>
              </a:ext>
            </a:extLst>
          </p:cNvPr>
          <p:cNvSpPr txBox="1"/>
          <p:nvPr/>
        </p:nvSpPr>
        <p:spPr>
          <a:xfrm>
            <a:off x="640080" y="1633746"/>
            <a:ext cx="7294098" cy="3323987"/>
          </a:xfrm>
          <a:prstGeom prst="rect">
            <a:avLst/>
          </a:prstGeom>
          <a:noFill/>
        </p:spPr>
        <p:txBody>
          <a:bodyPr wrap="square" rtlCol="0">
            <a:spAutoFit/>
          </a:bodyPr>
          <a:lstStyle/>
          <a:p>
            <a:pPr marL="457200" indent="-457200">
              <a:lnSpc>
                <a:spcPct val="150000"/>
              </a:lnSpc>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Preparing  budgets and financial </a:t>
            </a:r>
            <a:r>
              <a:rPr lang="en-US" sz="2800" dirty="0" smtClean="0">
                <a:latin typeface="Times New Roman" panose="02020603050405020304" pitchFamily="18" charset="0"/>
                <a:cs typeface="Times New Roman" panose="02020603050405020304" pitchFamily="18" charset="0"/>
              </a:rPr>
              <a:t>statements</a:t>
            </a:r>
            <a:endParaRPr lang="en-US" sz="2800" dirty="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q"/>
            </a:pPr>
            <a:r>
              <a:rPr lang="en-US" sz="2800" dirty="0" smtClean="0">
                <a:latin typeface="Times New Roman" panose="02020603050405020304" pitchFamily="18" charset="0"/>
                <a:cs typeface="Times New Roman" panose="02020603050405020304" pitchFamily="18" charset="0"/>
              </a:rPr>
              <a:t>Sourcing funding</a:t>
            </a:r>
          </a:p>
          <a:p>
            <a:pPr marL="457200" indent="-457200">
              <a:lnSpc>
                <a:spcPct val="150000"/>
              </a:lnSpc>
              <a:buFont typeface="Wingdings" panose="05000000000000000000" pitchFamily="2" charset="2"/>
              <a:buChar char="q"/>
            </a:pPr>
            <a:r>
              <a:rPr lang="en-US" sz="2800" dirty="0" smtClean="0">
                <a:latin typeface="Times New Roman" panose="02020603050405020304" pitchFamily="18" charset="0"/>
                <a:cs typeface="Times New Roman" panose="02020603050405020304" pitchFamily="18" charset="0"/>
              </a:rPr>
              <a:t>Increasing facilities to improve clients’ experience</a:t>
            </a:r>
          </a:p>
          <a:p>
            <a:pPr marL="457200" indent="-457200">
              <a:lnSpc>
                <a:spcPct val="150000"/>
              </a:lnSpc>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sp>
        <p:nvSpPr>
          <p:cNvPr id="10" name="Explosion 2 9"/>
          <p:cNvSpPr/>
          <p:nvPr/>
        </p:nvSpPr>
        <p:spPr>
          <a:xfrm>
            <a:off x="382560" y="271960"/>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3711" y="2075586"/>
            <a:ext cx="4385585" cy="3654654"/>
          </a:xfrm>
          <a:prstGeom prst="rect">
            <a:avLst/>
          </a:prstGeom>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out" filter="barn(inVertical)">
                                      <p:cBhvr additive="repl">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a:lstStyle/>
          <a:p>
            <a:endParaRPr lang="en-US" dirty="0"/>
          </a:p>
        </p:txBody>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8" name="CustomShape 5"/>
          <p:cNvSpPr/>
          <p:nvPr/>
        </p:nvSpPr>
        <p:spPr>
          <a:xfrm>
            <a:off x="2061120" y="423439"/>
            <a:ext cx="9867928" cy="611439"/>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67" dirty="0" smtClean="0">
                <a:ln w="11430"/>
                <a:solidFill>
                  <a:srgbClr val="FF0000"/>
                </a:solidFill>
                <a:effectLst>
                  <a:outerShdw blurRad="76200" dist="50800" dir="5400000" algn="tl" rotWithShape="0">
                    <a:srgbClr val="000000">
                      <a:alpha val="65000"/>
                    </a:srgbClr>
                  </a:outerShdw>
                </a:effectLst>
              </a:rPr>
              <a:t>Benchmarking the project</a:t>
            </a:r>
            <a:r>
              <a:rPr lang="en-GB" sz="3200" b="1" spc="67" dirty="0" smtClean="0">
                <a:ln w="11430"/>
                <a:effectLst>
                  <a:outerShdw blurRad="76200" dist="50800" dir="5400000" algn="tl" rotWithShape="0">
                    <a:srgbClr val="000000">
                      <a:alpha val="65000"/>
                    </a:srgbClr>
                  </a:outerShdw>
                </a:effectLst>
              </a:rPr>
              <a:t> </a:t>
            </a:r>
            <a:endParaRPr lang="en-GB" sz="3200" b="1" spc="67" dirty="0">
              <a:ln w="11430"/>
              <a:effectLst>
                <a:outerShdw blurRad="76200" dist="50800" dir="5400000" algn="tl" rotWithShape="0">
                  <a:srgbClr val="000000">
                    <a:alpha val="65000"/>
                  </a:srgbClr>
                </a:outerShdw>
              </a:effectLst>
            </a:endParaRPr>
          </a:p>
        </p:txBody>
      </p:sp>
      <p:sp>
        <p:nvSpPr>
          <p:cNvPr id="5" name="TextBox 4">
            <a:extLst>
              <a:ext uri="{FF2B5EF4-FFF2-40B4-BE49-F238E27FC236}">
                <a16:creationId xmlns="" xmlns:a16="http://schemas.microsoft.com/office/drawing/2014/main" id="{FA57A7E6-4886-4854-A1C2-B26F4C9A6147}"/>
              </a:ext>
            </a:extLst>
          </p:cNvPr>
          <p:cNvSpPr txBox="1"/>
          <p:nvPr/>
        </p:nvSpPr>
        <p:spPr>
          <a:xfrm>
            <a:off x="382560" y="1706880"/>
            <a:ext cx="7149208" cy="1323439"/>
          </a:xfrm>
          <a:prstGeom prst="rect">
            <a:avLst/>
          </a:prstGeom>
          <a:noFill/>
        </p:spPr>
        <p:txBody>
          <a:bodyPr wrap="square" rtlCol="0">
            <a:spAutoFit/>
          </a:bodyPr>
          <a:lstStyle/>
          <a:p>
            <a:pPr marL="457200" indent="-457200">
              <a:buFont typeface="Wingdings" panose="05000000000000000000" pitchFamily="2" charset="2"/>
              <a:buChar char="ü"/>
            </a:pPr>
            <a:r>
              <a:rPr lang="en-AU" sz="2800" dirty="0" smtClean="0"/>
              <a:t>Setting goals</a:t>
            </a:r>
          </a:p>
          <a:p>
            <a:pPr marL="457200" indent="-457200">
              <a:buFont typeface="Wingdings" panose="05000000000000000000" pitchFamily="2" charset="2"/>
              <a:buChar char="ü"/>
            </a:pPr>
            <a:r>
              <a:rPr lang="en-AU" sz="2800" dirty="0" smtClean="0"/>
              <a:t>Learning from others</a:t>
            </a:r>
            <a:r>
              <a:rPr lang="en-AU" sz="2400" dirty="0" smtClean="0"/>
              <a:t>.</a:t>
            </a:r>
          </a:p>
          <a:p>
            <a:endParaRPr lang="en-US" sz="2400" dirty="0"/>
          </a:p>
        </p:txBody>
      </p:sp>
      <p:sp>
        <p:nvSpPr>
          <p:cNvPr id="10" name="Explosion 2 9"/>
          <p:cNvSpPr/>
          <p:nvPr/>
        </p:nvSpPr>
        <p:spPr>
          <a:xfrm>
            <a:off x="382560" y="271958"/>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628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out" filter="barn(inVertical)">
                                      <p:cBhvr additive="repl">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954" y="978610"/>
            <a:ext cx="10515600" cy="56270"/>
          </a:xfrm>
        </p:spPr>
        <p:txBody>
          <a:bodyPr>
            <a:normAutofit fontScale="90000"/>
          </a:bodyPr>
          <a:lstStyle/>
          <a:p>
            <a:r>
              <a:rPr lang="en-US" sz="3600" b="1" spc="67" dirty="0" smtClean="0">
                <a:ln w="11430"/>
                <a:solidFill>
                  <a:srgbClr val="FF0000"/>
                </a:solidFill>
                <a:effectLst>
                  <a:outerShdw blurRad="76200" dist="50800" dir="5400000" algn="tl" rotWithShape="0">
                    <a:srgbClr val="000000">
                      <a:alpha val="65000"/>
                    </a:srgbClr>
                  </a:outerShdw>
                </a:effectLst>
              </a:rPr>
              <a:t>Conclusion</a:t>
            </a:r>
            <a:r>
              <a:rPr lang="en-GB" b="1" spc="67" dirty="0">
                <a:ln w="11430"/>
                <a:effectLst>
                  <a:outerShdw blurRad="76200" dist="50800" dir="5400000" algn="tl" rotWithShape="0">
                    <a:srgbClr val="000000">
                      <a:alpha val="65000"/>
                    </a:srgbClr>
                  </a:outerShdw>
                </a:effectLst>
              </a:rPr>
              <a:t/>
            </a:r>
            <a:br>
              <a:rPr lang="en-GB" b="1" spc="67" dirty="0">
                <a:ln w="11430"/>
                <a:effectLst>
                  <a:outerShdw blurRad="76200" dist="50800" dir="5400000" algn="tl" rotWithShape="0">
                    <a:srgbClr val="000000">
                      <a:alpha val="65000"/>
                    </a:srgbClr>
                  </a:outerShdw>
                </a:effectLst>
              </a:rPr>
            </a:br>
            <a:endParaRPr lang="en-US" dirty="0"/>
          </a:p>
        </p:txBody>
      </p:sp>
      <p:sp>
        <p:nvSpPr>
          <p:cNvPr id="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 name="Explosion 2 6"/>
          <p:cNvSpPr/>
          <p:nvPr/>
        </p:nvSpPr>
        <p:spPr>
          <a:xfrm>
            <a:off x="382560" y="264672"/>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6" name="Content Placeholder 5"/>
          <p:cNvSpPr>
            <a:spLocks noGrp="1"/>
          </p:cNvSpPr>
          <p:nvPr>
            <p:ph idx="1"/>
          </p:nvPr>
        </p:nvSpPr>
        <p:spPr>
          <a:xfrm>
            <a:off x="382560" y="1179072"/>
            <a:ext cx="10971240" cy="5678927"/>
          </a:xfrm>
          <a:ln w="38100">
            <a:solidFill>
              <a:srgbClr val="00B0F0"/>
            </a:solidFill>
          </a:ln>
        </p:spPr>
        <p:txBody>
          <a:bodyPr>
            <a:normAutofit lnSpcReduction="10000"/>
          </a:bodyPr>
          <a:lstStyle/>
          <a:p>
            <a:pPr>
              <a:buFont typeface="Wingdings" panose="05000000000000000000" pitchFamily="2" charset="2"/>
              <a:buChar char="Ø"/>
            </a:pPr>
            <a:r>
              <a:rPr lang="en-US" dirty="0" smtClean="0"/>
              <a:t>The  problems associated with incident reporting  need critical intervention  by the hospitals and the entire healthcare sector. </a:t>
            </a:r>
            <a:endParaRPr lang="en-US" dirty="0" smtClean="0"/>
          </a:p>
          <a:p>
            <a:pPr>
              <a:buFont typeface="Wingdings" panose="05000000000000000000" pitchFamily="2" charset="2"/>
              <a:buChar char="Ø"/>
            </a:pPr>
            <a:r>
              <a:rPr lang="en-US" dirty="0" smtClean="0"/>
              <a:t>As </a:t>
            </a:r>
            <a:r>
              <a:rPr lang="en-US" dirty="0" smtClean="0"/>
              <a:t>a result, the stakeholders need to know what is happening in order to take the appropriate actions. </a:t>
            </a:r>
            <a:endParaRPr lang="en-US" dirty="0" smtClean="0"/>
          </a:p>
          <a:p>
            <a:pPr>
              <a:buFont typeface="Wingdings" panose="05000000000000000000" pitchFamily="2" charset="2"/>
              <a:buChar char="Ø"/>
            </a:pPr>
            <a:r>
              <a:rPr lang="en-US" dirty="0" smtClean="0"/>
              <a:t>Setting </a:t>
            </a:r>
            <a:r>
              <a:rPr lang="en-US" dirty="0" smtClean="0"/>
              <a:t>up a satellite clinic will be one of the steps towards improved incident reporting. This will </a:t>
            </a:r>
            <a:r>
              <a:rPr lang="en-US" dirty="0"/>
              <a:t> </a:t>
            </a:r>
            <a:r>
              <a:rPr lang="en-US" dirty="0" smtClean="0"/>
              <a:t>enable physicians  to work remotely  with the  organization. </a:t>
            </a:r>
            <a:endParaRPr lang="en-US" dirty="0" smtClean="0"/>
          </a:p>
          <a:p>
            <a:pPr>
              <a:buFont typeface="Wingdings" panose="05000000000000000000" pitchFamily="2" charset="2"/>
              <a:buChar char="Ø"/>
            </a:pPr>
            <a:r>
              <a:rPr lang="en-US" dirty="0" smtClean="0"/>
              <a:t> </a:t>
            </a:r>
            <a:r>
              <a:rPr lang="en-US" dirty="0" smtClean="0"/>
              <a:t>A satellite clinic will also enable us to provide  more services to the  community.  </a:t>
            </a:r>
            <a:endParaRPr lang="en-US" dirty="0" smtClean="0"/>
          </a:p>
          <a:p>
            <a:pPr>
              <a:buFont typeface="Wingdings" panose="05000000000000000000" pitchFamily="2" charset="2"/>
              <a:buChar char="Ø"/>
            </a:pPr>
            <a:r>
              <a:rPr lang="en-US" dirty="0" smtClean="0"/>
              <a:t>With </a:t>
            </a:r>
            <a:r>
              <a:rPr lang="en-US" dirty="0" smtClean="0"/>
              <a:t>the current position of this organization, we need to put a keen interest on the  stakeholders, the internal and external factors , the market as well as our staff. </a:t>
            </a:r>
            <a:endParaRPr lang="en-US" dirty="0" smtClean="0"/>
          </a:p>
          <a:p>
            <a:pPr>
              <a:buFont typeface="Wingdings" panose="05000000000000000000" pitchFamily="2" charset="2"/>
              <a:buChar char="Ø"/>
            </a:pPr>
            <a:r>
              <a:rPr lang="en-US" dirty="0" smtClean="0"/>
              <a:t>We </a:t>
            </a:r>
            <a:r>
              <a:rPr lang="en-US" dirty="0" smtClean="0"/>
              <a:t>also need to pay attention on the proposed recommendations  in order to implement the project.</a:t>
            </a:r>
            <a:endParaRPr lang="en-US" dirty="0"/>
          </a:p>
        </p:txBody>
      </p:sp>
    </p:spTree>
    <p:extLst>
      <p:ext uri="{BB962C8B-B14F-4D97-AF65-F5344CB8AC3E}">
        <p14:creationId xmlns:p14="http://schemas.microsoft.com/office/powerpoint/2010/main" val="2478972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070" y="365125"/>
            <a:ext cx="9468729" cy="1421472"/>
          </a:xfrm>
        </p:spPr>
        <p:txBody>
          <a:bodyPr>
            <a:normAutofit/>
          </a:bodyPr>
          <a:lstStyle/>
          <a:p>
            <a:pPr algn="ctr"/>
            <a:r>
              <a:rPr lang="en-US" sz="3200" dirty="0">
                <a:solidFill>
                  <a:srgbClr val="C00000"/>
                </a:solidFill>
                <a:latin typeface="Times New Roman" pitchFamily="18" charset="0"/>
                <a:ea typeface="Times New Roman"/>
                <a:cs typeface="Times New Roman" pitchFamily="18" charset="0"/>
              </a:rPr>
              <a:t>References</a:t>
            </a:r>
            <a:endParaRPr lang="en-US" sz="3200" dirty="0">
              <a:solidFill>
                <a:srgbClr val="C00000"/>
              </a:solidFill>
            </a:endParaRPr>
          </a:p>
        </p:txBody>
      </p:sp>
      <p:sp>
        <p:nvSpPr>
          <p:cNvPr id="3" name="Content Placeholder 2"/>
          <p:cNvSpPr>
            <a:spLocks noGrp="1"/>
          </p:cNvSpPr>
          <p:nvPr>
            <p:ph idx="1"/>
          </p:nvPr>
        </p:nvSpPr>
        <p:spPr>
          <a:xfrm>
            <a:off x="838200" y="1392702"/>
            <a:ext cx="10515600" cy="4784261"/>
          </a:xfrm>
        </p:spPr>
        <p:txBody>
          <a:bodyPr>
            <a:noAutofit/>
          </a:bodyPr>
          <a:lstStyle/>
          <a:p>
            <a:pPr lvl="0"/>
            <a:r>
              <a:rPr lang="en-US" sz="2000" dirty="0"/>
              <a:t>Mitchell, I., Schuster, A., Smith, K., Pronovost, P., &amp; Wu, A. (2016). Patient safety incident reporting: a qualitative study of thoughts and perceptions of experts 15 years after ‘To Err is Human’. </a:t>
            </a:r>
            <a:r>
              <a:rPr lang="en-US" sz="2000" i="1" dirty="0"/>
              <a:t>BMJ Qual Saf</a:t>
            </a:r>
            <a:r>
              <a:rPr lang="en-US" sz="2000" dirty="0"/>
              <a:t>, </a:t>
            </a:r>
            <a:r>
              <a:rPr lang="en-US" sz="2000" i="1" dirty="0"/>
              <a:t>25</a:t>
            </a:r>
            <a:r>
              <a:rPr lang="en-US" sz="2000" dirty="0"/>
              <a:t>(2), 92-99.</a:t>
            </a:r>
          </a:p>
          <a:p>
            <a:pPr lvl="0"/>
            <a:r>
              <a:rPr lang="en-US" sz="2000" dirty="0"/>
              <a:t>Macrae, C. (2016). The problem with incident reporting. </a:t>
            </a:r>
            <a:r>
              <a:rPr lang="en-US" sz="2000" i="1" dirty="0"/>
              <a:t>BMJ Qual Saf</a:t>
            </a:r>
            <a:r>
              <a:rPr lang="en-US" sz="2000" dirty="0"/>
              <a:t>, </a:t>
            </a:r>
            <a:r>
              <a:rPr lang="en-US" sz="2000" i="1" dirty="0"/>
              <a:t>25</a:t>
            </a:r>
            <a:r>
              <a:rPr lang="en-US" sz="2000" dirty="0"/>
              <a:t>(2), 71-75.</a:t>
            </a:r>
          </a:p>
          <a:p>
            <a:pPr lvl="0"/>
            <a:r>
              <a:rPr lang="en-US" sz="2000" dirty="0"/>
              <a:t>Cuppen, E. (2016). 15 Stakeholder Analysis. </a:t>
            </a:r>
            <a:r>
              <a:rPr lang="en-US" sz="2000" i="1" dirty="0"/>
              <a:t>Foresight in Organizations: Methods and Tools</a:t>
            </a:r>
            <a:r>
              <a:rPr lang="en-US" sz="2000" dirty="0"/>
              <a:t>, 208.</a:t>
            </a:r>
          </a:p>
          <a:p>
            <a:pPr lvl="0"/>
            <a:r>
              <a:rPr lang="en-US" sz="2000" dirty="0"/>
              <a:t>Andriof, J., &amp; Waddock, S. (2017). Unfolding stakeholder engagement. In </a:t>
            </a:r>
            <a:r>
              <a:rPr lang="en-US" sz="2000" i="1" dirty="0"/>
              <a:t>Unfolding stakeholder thinking</a:t>
            </a:r>
            <a:r>
              <a:rPr lang="en-US" sz="2000" dirty="0"/>
              <a:t> (pp. 19-42). Routledge.</a:t>
            </a:r>
          </a:p>
          <a:p>
            <a:pPr lvl="0"/>
            <a:r>
              <a:rPr lang="en-US" sz="2000" dirty="0"/>
              <a:t>Burton, R., Obel, B., &amp; Haakonsson, D. (2015). How to get the matrix organization to work. </a:t>
            </a:r>
            <a:r>
              <a:rPr lang="en-US" sz="2000" i="1" dirty="0"/>
              <a:t>Journal of Organization Design JOD</a:t>
            </a:r>
            <a:r>
              <a:rPr lang="en-US" sz="2000" dirty="0"/>
              <a:t>, </a:t>
            </a:r>
            <a:r>
              <a:rPr lang="en-US" sz="2000" i="1" dirty="0"/>
              <a:t>4</a:t>
            </a:r>
            <a:r>
              <a:rPr lang="en-US" sz="2000" dirty="0"/>
              <a:t>(3), 37-45.</a:t>
            </a:r>
          </a:p>
          <a:p>
            <a:pPr lvl="0"/>
            <a:endParaRPr lang="en-US" sz="2000" dirty="0" smtClean="0"/>
          </a:p>
        </p:txBody>
      </p:sp>
      <p:sp>
        <p:nvSpPr>
          <p:cNvPr id="4" name="CustomShape 2"/>
          <p:cNvSpPr/>
          <p:nvPr/>
        </p:nvSpPr>
        <p:spPr>
          <a:xfrm>
            <a:off x="1647360" y="1270856"/>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a:lstStyle/>
          <a:p>
            <a:endParaRPr lang="en-US" dirty="0"/>
          </a:p>
        </p:txBody>
      </p:sp>
      <p:sp>
        <p:nvSpPr>
          <p:cNvPr id="5" name="CustomShape 3"/>
          <p:cNvSpPr/>
          <p:nvPr/>
        </p:nvSpPr>
        <p:spPr>
          <a:xfrm>
            <a:off x="0" y="1247996"/>
            <a:ext cx="393895" cy="45719"/>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6" name="Explosion 2 5"/>
          <p:cNvSpPr/>
          <p:nvPr/>
        </p:nvSpPr>
        <p:spPr>
          <a:xfrm>
            <a:off x="388889" y="478302"/>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1833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492" y="365125"/>
            <a:ext cx="9173308" cy="1325563"/>
          </a:xfrm>
        </p:spPr>
        <p:txBody>
          <a:bodyPr>
            <a:normAutofit/>
          </a:bodyPr>
          <a:lstStyle/>
          <a:p>
            <a:pPr algn="ctr"/>
            <a:r>
              <a:rPr lang="en-US" sz="3200" dirty="0">
                <a:solidFill>
                  <a:srgbClr val="C00000"/>
                </a:solidFill>
                <a:latin typeface="Times New Roman" pitchFamily="18" charset="0"/>
                <a:ea typeface="Times New Roman"/>
                <a:cs typeface="Times New Roman" pitchFamily="18" charset="0"/>
              </a:rPr>
              <a:t>References</a:t>
            </a:r>
            <a:endParaRPr lang="en-US" sz="3200" dirty="0"/>
          </a:p>
        </p:txBody>
      </p:sp>
      <p:sp>
        <p:nvSpPr>
          <p:cNvPr id="3" name="Content Placeholder 2"/>
          <p:cNvSpPr>
            <a:spLocks noGrp="1"/>
          </p:cNvSpPr>
          <p:nvPr>
            <p:ph idx="1"/>
          </p:nvPr>
        </p:nvSpPr>
        <p:spPr>
          <a:xfrm>
            <a:off x="365760" y="1420838"/>
            <a:ext cx="10988040" cy="5437162"/>
          </a:xfrm>
        </p:spPr>
        <p:txBody>
          <a:bodyPr>
            <a:normAutofit/>
          </a:bodyPr>
          <a:lstStyle/>
          <a:p>
            <a:pPr lvl="0"/>
            <a:r>
              <a:rPr lang="en-US" sz="2000" dirty="0"/>
              <a:t>Gourova, N., &amp; Gourova, E. (2017, March). Attracting talents. In </a:t>
            </a:r>
            <a:r>
              <a:rPr lang="en-US" sz="2000" i="1" dirty="0"/>
              <a:t>Proceedings of the VikingPLoP 2017 Conference on Pattern Languages of Program</a:t>
            </a:r>
            <a:r>
              <a:rPr lang="en-US" sz="2000" dirty="0"/>
              <a:t> (p. 5). ACM.</a:t>
            </a:r>
          </a:p>
          <a:p>
            <a:pPr lvl="0"/>
            <a:r>
              <a:rPr lang="en-US" sz="2000" dirty="0"/>
              <a:t>Iyer, K. C., &amp; Banerjee, P. S. (2016). Measuring and benchmarking managerial efficiency of project execution schedule performance. </a:t>
            </a:r>
            <a:r>
              <a:rPr lang="en-US" sz="2000" i="1" dirty="0"/>
              <a:t>International Journal of Project Management</a:t>
            </a:r>
            <a:r>
              <a:rPr lang="en-US" sz="2000" dirty="0"/>
              <a:t>, </a:t>
            </a:r>
            <a:r>
              <a:rPr lang="en-US" sz="2000" i="1" dirty="0"/>
              <a:t>34</a:t>
            </a:r>
            <a:r>
              <a:rPr lang="en-US" sz="2000" dirty="0"/>
              <a:t>(2), 219-236.</a:t>
            </a:r>
          </a:p>
          <a:p>
            <a:pPr lvl="0"/>
            <a:r>
              <a:rPr lang="en-US" sz="2000" dirty="0"/>
              <a:t>Macrae, C. (2016). The problem with incident reporting. </a:t>
            </a:r>
            <a:r>
              <a:rPr lang="en-US" sz="2000" i="1" dirty="0"/>
              <a:t>BMJ Qual Saf</a:t>
            </a:r>
            <a:r>
              <a:rPr lang="en-US" sz="2000" dirty="0"/>
              <a:t>, </a:t>
            </a:r>
            <a:r>
              <a:rPr lang="en-US" sz="2000" i="1" dirty="0"/>
              <a:t>25</a:t>
            </a:r>
            <a:r>
              <a:rPr lang="en-US" sz="2000" dirty="0"/>
              <a:t>(2), 71-75.</a:t>
            </a:r>
          </a:p>
          <a:p>
            <a:pPr lvl="0"/>
            <a:r>
              <a:rPr lang="en-US" sz="2000" dirty="0"/>
              <a:t>Mitchell, I., Schuster, A., Smith, K., Pronovost, P., &amp; Wu, A. (2016). Patient safety incident reporting: a qualitative study of thoughts and perceptions of experts 15 years after ‘To Err is Human’. </a:t>
            </a:r>
            <a:r>
              <a:rPr lang="en-US" sz="2000" i="1" dirty="0"/>
              <a:t>BMJ Qual Saf</a:t>
            </a:r>
            <a:r>
              <a:rPr lang="en-US" sz="2000" dirty="0"/>
              <a:t>, </a:t>
            </a:r>
            <a:r>
              <a:rPr lang="en-US" sz="2000" i="1" dirty="0"/>
              <a:t>25</a:t>
            </a:r>
            <a:r>
              <a:rPr lang="en-US" sz="2000" dirty="0"/>
              <a:t>(2), 92-99</a:t>
            </a:r>
            <a:r>
              <a:rPr lang="en-US" sz="2000" dirty="0" smtClean="0"/>
              <a:t>.</a:t>
            </a:r>
          </a:p>
          <a:p>
            <a:pPr lvl="0"/>
            <a:r>
              <a:rPr lang="en-US" sz="2000" dirty="0"/>
              <a:t>Phadermrod, B., Crowder, R. M., &amp; Wills, G. B. (2019). Importance-performance analysis based SWOT analysis. </a:t>
            </a:r>
            <a:r>
              <a:rPr lang="en-US" sz="2000" i="1" dirty="0"/>
              <a:t>International Journal of Information Management</a:t>
            </a:r>
            <a:r>
              <a:rPr lang="en-US" sz="2000" dirty="0"/>
              <a:t>, </a:t>
            </a:r>
            <a:r>
              <a:rPr lang="en-US" sz="2000" i="1" dirty="0"/>
              <a:t>44</a:t>
            </a:r>
            <a:r>
              <a:rPr lang="en-US" sz="2000" dirty="0"/>
              <a:t>, 194-203.</a:t>
            </a:r>
          </a:p>
          <a:p>
            <a:r>
              <a:rPr lang="en-US" sz="2000" dirty="0"/>
              <a:t>Thibault Landry, A., Schweyer, A., &amp; Whillans, A. (2017). Winning the war for talent: Modern motivational methods for attracting and retaining employees. </a:t>
            </a:r>
            <a:r>
              <a:rPr lang="en-US" sz="2000" i="1" dirty="0"/>
              <a:t>Compensation &amp; Benefits Review</a:t>
            </a:r>
            <a:r>
              <a:rPr lang="en-US" sz="2000" dirty="0"/>
              <a:t>, </a:t>
            </a:r>
            <a:r>
              <a:rPr lang="en-US" sz="2000" i="1" dirty="0"/>
              <a:t>49</a:t>
            </a:r>
            <a:r>
              <a:rPr lang="en-US" sz="2000" dirty="0"/>
              <a:t>(4), 230-246</a:t>
            </a:r>
            <a:r>
              <a:rPr lang="en-US" sz="2000" dirty="0" smtClean="0"/>
              <a:t>.</a:t>
            </a:r>
            <a:endParaRPr lang="en-US" sz="2000" dirty="0"/>
          </a:p>
        </p:txBody>
      </p:sp>
      <p:sp>
        <p:nvSpPr>
          <p:cNvPr id="5" name="CustomShape 2"/>
          <p:cNvSpPr/>
          <p:nvPr/>
        </p:nvSpPr>
        <p:spPr>
          <a:xfrm>
            <a:off x="1647360" y="1256788"/>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a:lstStyle/>
          <a:p>
            <a:endParaRPr lang="en-US" dirty="0"/>
          </a:p>
        </p:txBody>
      </p:sp>
      <p:sp>
        <p:nvSpPr>
          <p:cNvPr id="6" name="CustomShape 3"/>
          <p:cNvSpPr/>
          <p:nvPr/>
        </p:nvSpPr>
        <p:spPr>
          <a:xfrm>
            <a:off x="42203" y="1276131"/>
            <a:ext cx="393895" cy="45719"/>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algn="ctr">
              <a:lnSpc>
                <a:spcPct val="100000"/>
              </a:lnSpc>
            </a:pPr>
            <a:r>
              <a:rPr lang="en-US" sz="2400" spc="-1" dirty="0">
                <a:solidFill>
                  <a:srgbClr val="7F7457"/>
                </a:solidFill>
                <a:uFill>
                  <a:solidFill>
                    <a:srgbClr val="FFFFFF"/>
                  </a:solidFill>
                </a:uFill>
                <a:latin typeface="Calibri"/>
              </a:rPr>
              <a:t> </a:t>
            </a:r>
            <a:endParaRPr lang="en-US" sz="2400" spc="-1" dirty="0">
              <a:solidFill>
                <a:srgbClr val="000000"/>
              </a:solidFill>
              <a:uFill>
                <a:solidFill>
                  <a:srgbClr val="FFFFFF"/>
                </a:solidFill>
              </a:uFill>
              <a:latin typeface="Arial"/>
            </a:endParaRPr>
          </a:p>
        </p:txBody>
      </p:sp>
      <p:sp>
        <p:nvSpPr>
          <p:cNvPr id="7" name="Explosion 2 6"/>
          <p:cNvSpPr/>
          <p:nvPr/>
        </p:nvSpPr>
        <p:spPr>
          <a:xfrm>
            <a:off x="436098" y="506438"/>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3561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2723</TotalTime>
  <Words>2168</Words>
  <Application>Microsoft Office PowerPoint</Application>
  <PresentationFormat>Widescreen</PresentationFormat>
  <Paragraphs>145</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Calibri Light</vt:lpstr>
      <vt:lpstr>Times New Roman</vt:lpstr>
      <vt:lpstr>Wingdings</vt:lpstr>
      <vt:lpstr>Office Theme</vt:lpstr>
      <vt:lpstr>Public Health Foundation: Proposal for a Satellite Clinic</vt:lpstr>
      <vt:lpstr>Presentation Overview</vt:lpstr>
      <vt:lpstr>PowerPoint Presentation</vt:lpstr>
      <vt:lpstr>PowerPoint Presentation</vt:lpstr>
      <vt:lpstr>PowerPoint Presentation</vt:lpstr>
      <vt:lpstr>SWOT Analysis</vt:lpstr>
      <vt:lpstr>Market analysis</vt:lpstr>
      <vt:lpstr>PowerPoint Presentation</vt:lpstr>
      <vt:lpstr>PowerPoint Presentation</vt:lpstr>
      <vt:lpstr>PowerPoint Presentation</vt:lpstr>
      <vt:lpstr>PowerPoint Presentation</vt:lpstr>
      <vt:lpstr>PowerPoint Presentation</vt:lpstr>
      <vt:lpstr>PowerPoint Presentation</vt:lpstr>
      <vt:lpstr>Conclusion </vt:lpstr>
      <vt:lpstr>References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 15</dc:creator>
  <cp:lastModifiedBy>user</cp:lastModifiedBy>
  <cp:revision>198</cp:revision>
  <dcterms:created xsi:type="dcterms:W3CDTF">2018-10-04T08:25:26Z</dcterms:created>
  <dcterms:modified xsi:type="dcterms:W3CDTF">2019-07-19T18:38:50Z</dcterms:modified>
</cp:coreProperties>
</file>